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5"/>
  </p:notesMasterIdLst>
  <p:handoutMasterIdLst>
    <p:handoutMasterId r:id="rId46"/>
  </p:handoutMasterIdLst>
  <p:sldIdLst>
    <p:sldId id="256" r:id="rId5"/>
    <p:sldId id="711" r:id="rId6"/>
    <p:sldId id="712" r:id="rId7"/>
    <p:sldId id="715" r:id="rId8"/>
    <p:sldId id="716" r:id="rId9"/>
    <p:sldId id="764" r:id="rId10"/>
    <p:sldId id="765" r:id="rId11"/>
    <p:sldId id="760" r:id="rId12"/>
    <p:sldId id="766" r:id="rId13"/>
    <p:sldId id="768" r:id="rId14"/>
    <p:sldId id="769" r:id="rId15"/>
    <p:sldId id="770" r:id="rId16"/>
    <p:sldId id="771" r:id="rId17"/>
    <p:sldId id="772" r:id="rId18"/>
    <p:sldId id="773" r:id="rId19"/>
    <p:sldId id="774" r:id="rId20"/>
    <p:sldId id="775" r:id="rId21"/>
    <p:sldId id="776" r:id="rId22"/>
    <p:sldId id="780" r:id="rId23"/>
    <p:sldId id="782" r:id="rId24"/>
    <p:sldId id="781" r:id="rId25"/>
    <p:sldId id="761" r:id="rId26"/>
    <p:sldId id="778" r:id="rId27"/>
    <p:sldId id="777" r:id="rId28"/>
    <p:sldId id="779" r:id="rId29"/>
    <p:sldId id="783" r:id="rId30"/>
    <p:sldId id="786" r:id="rId31"/>
    <p:sldId id="784" r:id="rId32"/>
    <p:sldId id="787" r:id="rId33"/>
    <p:sldId id="785" r:id="rId34"/>
    <p:sldId id="763" r:id="rId35"/>
    <p:sldId id="789" r:id="rId36"/>
    <p:sldId id="788" r:id="rId37"/>
    <p:sldId id="790" r:id="rId38"/>
    <p:sldId id="791" r:id="rId39"/>
    <p:sldId id="792" r:id="rId40"/>
    <p:sldId id="793" r:id="rId41"/>
    <p:sldId id="794" r:id="rId42"/>
    <p:sldId id="795" r:id="rId43"/>
    <p:sldId id="796" r:id="rId44"/>
  </p:sldIdLst>
  <p:sldSz cx="9144000" cy="6858000" type="screen4x3"/>
  <p:notesSz cx="9928225" cy="6797675"/>
  <p:custDataLst>
    <p:tags r:id="rId4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037089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031260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896201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618546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504559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760139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53401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644119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50533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580768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64951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8410801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13358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1712586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8609399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9988335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9796413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5473172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7596111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88271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496551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2533057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0881958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8524195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3860109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26507356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603493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25600047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7586547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67254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1550246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07531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11265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654810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791618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 Target="../slides/slide31.xml"/><Relationship Id="rId5" Type="http://schemas.openxmlformats.org/officeDocument/2006/relationships/slide" Target="../slides/slide26.xml"/><Relationship Id="rId4" Type="http://schemas.openxmlformats.org/officeDocument/2006/relationships/slide" Target="../slides/slide17.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668344" y="620688"/>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90625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3.1 – Business Documents</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182267" y="620688"/>
            <a:ext cx="171329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3.2 – Other Documents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3954103" y="620688"/>
            <a:ext cx="152820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3.3 Payment Methods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5540848" y="620688"/>
            <a:ext cx="206895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3.4 – Meeting Documentation</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British%20School%20-%20Business%20Studies/2.2%20-%20Tasks/3.2%20-%20Reprographics%20Request%20Form%20Template.jpg"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hyperlink" Target="../../../British%20School%20-%20Business%20Studies/2.2%20-%20Tasks/3.4%20-%20Stock%20Requisition%20Form.pn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hyperlink" Target="../../../British%20School%20-%20Business%20Studies/2.2%20-%20Tasks/3.5%20-%20Computer%20Service%20Request%20Form%20Template.jpg"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British%20School%20-%20Business%20Studies/2.2%20-%20Tasks/3.2%20-%20Delivery%20Note.gif" TargetMode="External"/><Relationship Id="rId7"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hyperlink" Target="../../../British%20School%20-%20Business%20Studies/2.2%20-%20Tasks/3.2%20-%20Bank%20Statement.png" TargetMode="External"/><Relationship Id="rId4" Type="http://schemas.openxmlformats.org/officeDocument/2006/relationships/image" Target="../media/image10.gif"/></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gi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British%20School%20-%20Business%20Studies/2.2%20-%20Tasks/3.2%20-%20Goods%20Received%20Note.png" TargetMode="External"/><Relationship Id="rId7"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hyperlink" Target="../../../British%20School%20-%20Business%20Studies/2.2%20-%20Tasks/3.2%20-%20Payslip.jpg" TargetMode="External"/><Relationship Id="rId5" Type="http://schemas.openxmlformats.org/officeDocument/2006/relationships/image" Target="../media/image17.jp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British%20School%20-%20Business%20Studies/2.2%20-%20Tasks/3.2%20-%20Remittance%20Advice%20Slip.jpg"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20.gif"/><Relationship Id="rId5" Type="http://schemas.openxmlformats.org/officeDocument/2006/relationships/hyperlink" Target="../../../British%20School%20-%20Business%20Studies/2.2%20-%20Tasks/3.2%20-%20Repair%20Request%20Form.gif" TargetMode="External"/><Relationship Id="rId4" Type="http://schemas.openxmlformats.org/officeDocument/2006/relationships/image" Target="../media/image19.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23.jpg"/><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hyperlink" Target="LO2%20-%20Tasks/3.4%20-%20Minutes.png" TargetMode="External"/><Relationship Id="rId7" Type="http://schemas.openxmlformats.org/officeDocument/2006/relationships/hyperlink" Target="LO2%20-%20Tasks/3.4%20-%20Agenda.jpg"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hyperlink" Target="LO2%20-%20Tasks/3.4%20-%20Notice%20of%20Meeting.png" TargetMode="Externa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01208"/>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Able to Use Business Documents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02 – Working In Business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805066" cy="5463034"/>
          </a:xfrm>
          <a:prstGeom prst="rect">
            <a:avLst/>
          </a:prstGeom>
        </p:spPr>
        <p:txBody>
          <a:bodyPr wrap="square">
            <a:spAutoFit/>
          </a:bodyPr>
          <a:lstStyle/>
          <a:p>
            <a:pPr marL="269875" lvl="2" indent="-269875">
              <a:spcAft>
                <a:spcPts val="600"/>
              </a:spcAft>
              <a:buClr>
                <a:srgbClr val="00B050"/>
              </a:buClr>
              <a:buFont typeface="Wingdings 3" panose="05040102010807070707" pitchFamily="18" charset="2"/>
              <a:buChar char=""/>
            </a:pPr>
            <a:r>
              <a:rPr lang="en-US" sz="1670" dirty="0" smtClean="0"/>
              <a:t>Employee documents are documents that have to be prepared for or by an employee for some action to take place or to claim for some action taken place. Examples include:</a:t>
            </a:r>
          </a:p>
          <a:p>
            <a:pPr marL="541338" lvl="3" indent="-252413">
              <a:spcAft>
                <a:spcPts val="600"/>
              </a:spcAft>
              <a:buClr>
                <a:srgbClr val="00B050"/>
              </a:buClr>
              <a:buFont typeface="Wingdings 3" panose="05040102010807070707" pitchFamily="18" charset="2"/>
              <a:buChar char=""/>
            </a:pPr>
            <a:r>
              <a:rPr lang="en-US" sz="1670" b="1" dirty="0" smtClean="0"/>
              <a:t>Travel </a:t>
            </a:r>
            <a:r>
              <a:rPr lang="en-US" sz="1670" b="1" dirty="0"/>
              <a:t>expense claim </a:t>
            </a:r>
            <a:r>
              <a:rPr lang="en-US" sz="1670" b="1" dirty="0" smtClean="0"/>
              <a:t>form</a:t>
            </a:r>
            <a:r>
              <a:rPr lang="en-US" sz="1670" dirty="0" smtClean="0"/>
              <a:t> – A form created by the company so that staff can claim back travel expenses after the trip has taken place as long as the trip was company related. This could include taxi fares, train tickets or flights. These need to be accompanied by a receipt of the ticket purchase. Details will include price, location travelled, purpose of travel </a:t>
            </a:r>
            <a:r>
              <a:rPr lang="en-US" sz="1670" dirty="0"/>
              <a:t>and date, mileage and cost calculations</a:t>
            </a:r>
            <a:r>
              <a:rPr lang="en-US" sz="1670" dirty="0" smtClean="0"/>
              <a:t>.</a:t>
            </a:r>
          </a:p>
          <a:p>
            <a:pPr marL="541338" lvl="3" indent="-252413">
              <a:spcAft>
                <a:spcPts val="600"/>
              </a:spcAft>
              <a:buClr>
                <a:srgbClr val="00B050"/>
              </a:buClr>
              <a:buFont typeface="Wingdings 3" panose="05040102010807070707" pitchFamily="18" charset="2"/>
              <a:buChar char=""/>
            </a:pPr>
            <a:r>
              <a:rPr lang="en-US" sz="1670" b="1" dirty="0" smtClean="0"/>
              <a:t>Incident Report</a:t>
            </a:r>
            <a:r>
              <a:rPr lang="en-US" sz="1670" dirty="0" smtClean="0"/>
              <a:t> – Written by staff after an event like an accident or argument with another employee or customer. This should include details of the incident or accident including time, date, who was involved and what action was taken. It is written as a legal protection for the company and staff.</a:t>
            </a:r>
          </a:p>
          <a:p>
            <a:pPr marL="541338" lvl="3" indent="-252413">
              <a:spcAft>
                <a:spcPts val="600"/>
              </a:spcAft>
              <a:buClr>
                <a:srgbClr val="00B050"/>
              </a:buClr>
              <a:buFont typeface="Wingdings 3" panose="05040102010807070707" pitchFamily="18" charset="2"/>
              <a:buChar char=""/>
            </a:pPr>
            <a:r>
              <a:rPr lang="en-US" sz="1670" b="1" dirty="0" smtClean="0"/>
              <a:t>Leave of absence form </a:t>
            </a:r>
            <a:r>
              <a:rPr lang="en-US" sz="1670" dirty="0" smtClean="0"/>
              <a:t>– this is a legal document written by a member of staff to say why they are planning an absence so the company can use this to hold back pay, to prepare a replacement or make plans. Details should include purpose of absence, length and return date.</a:t>
            </a: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65362158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07175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840761" cy="5709255"/>
          </a:xfrm>
          <a:prstGeom prst="rect">
            <a:avLst/>
          </a:prstGeom>
        </p:spPr>
        <p:txBody>
          <a:bodyPr wrap="square">
            <a:spAutoFit/>
          </a:bodyPr>
          <a:lstStyle/>
          <a:p>
            <a:pPr marL="269875" lvl="2" indent="-269875">
              <a:spcAft>
                <a:spcPts val="600"/>
              </a:spcAft>
              <a:buClr>
                <a:srgbClr val="00B050"/>
              </a:buClr>
              <a:buFont typeface="Wingdings 3" panose="05040102010807070707" pitchFamily="18" charset="2"/>
              <a:buChar char=""/>
            </a:pPr>
            <a:r>
              <a:rPr lang="en-US" sz="1500" b="1" dirty="0" smtClean="0"/>
              <a:t>Other </a:t>
            </a:r>
            <a:r>
              <a:rPr lang="en-US" sz="1500" b="1" dirty="0"/>
              <a:t>internal </a:t>
            </a:r>
            <a:r>
              <a:rPr lang="en-US" sz="1500" b="1" dirty="0" smtClean="0"/>
              <a:t>documents</a:t>
            </a:r>
            <a:r>
              <a:rPr lang="en-US" sz="1500" dirty="0"/>
              <a:t> </a:t>
            </a:r>
            <a:r>
              <a:rPr lang="en-US" sz="1500" dirty="0" smtClean="0"/>
              <a:t>– these take less time to write and are used to complete a single task in order to speed up business processes. For example:</a:t>
            </a:r>
          </a:p>
          <a:p>
            <a:pPr marL="541338" lvl="3" indent="-252413">
              <a:spcAft>
                <a:spcPts val="600"/>
              </a:spcAft>
              <a:buClr>
                <a:srgbClr val="00B050"/>
              </a:buClr>
              <a:buFont typeface="Wingdings 3" panose="05040102010807070707" pitchFamily="18" charset="2"/>
              <a:buChar char=""/>
            </a:pPr>
            <a:r>
              <a:rPr lang="en-US" sz="1500" b="1" dirty="0" smtClean="0"/>
              <a:t>Petty </a:t>
            </a:r>
            <a:r>
              <a:rPr lang="en-US" sz="1500" b="1" dirty="0"/>
              <a:t>cash voucher </a:t>
            </a:r>
            <a:r>
              <a:rPr lang="en-US" sz="1500" dirty="0" smtClean="0"/>
              <a:t>– A waiver for a small amount of money that is needed for a one off event such as a bus fare or food needed now such as food for a visitor in interview. This </a:t>
            </a:r>
            <a:r>
              <a:rPr lang="en-US" sz="1500" dirty="0"/>
              <a:t>v</a:t>
            </a:r>
            <a:r>
              <a:rPr lang="en-US" sz="1500" dirty="0" smtClean="0"/>
              <a:t>oucher is taken to the person who is in charge of petty cash and money is given in replacement for the </a:t>
            </a:r>
            <a:r>
              <a:rPr lang="en-US" sz="1500" dirty="0"/>
              <a:t>v</a:t>
            </a:r>
            <a:r>
              <a:rPr lang="en-US" sz="1500" dirty="0" smtClean="0"/>
              <a:t>oucher. It will include things like amount needed, purpose of need, department used for. </a:t>
            </a:r>
          </a:p>
          <a:p>
            <a:pPr marL="541338" lvl="3" indent="-252413">
              <a:spcAft>
                <a:spcPts val="600"/>
              </a:spcAft>
              <a:buClr>
                <a:srgbClr val="00B050"/>
              </a:buClr>
              <a:buFont typeface="Wingdings 3" panose="05040102010807070707" pitchFamily="18" charset="2"/>
              <a:buChar char=""/>
            </a:pPr>
            <a:r>
              <a:rPr lang="en-US" sz="1500" b="1" dirty="0" smtClean="0"/>
              <a:t>Stock requisition form </a:t>
            </a:r>
            <a:r>
              <a:rPr lang="en-US" sz="1500" dirty="0" smtClean="0"/>
              <a:t>– a form filled in to request stock such as ink for a printer, pens, staplers etc. This is held and often deducted against a department budget or allowance and saves time. It will include things such as stock item, number, room location, department budget code.</a:t>
            </a:r>
          </a:p>
          <a:p>
            <a:pPr marL="541338" lvl="3" indent="-252413">
              <a:spcAft>
                <a:spcPts val="600"/>
              </a:spcAft>
              <a:buClr>
                <a:srgbClr val="00B050"/>
              </a:buClr>
              <a:buFont typeface="Wingdings 3" panose="05040102010807070707" pitchFamily="18" charset="2"/>
              <a:buChar char=""/>
            </a:pPr>
            <a:r>
              <a:rPr lang="en-US" sz="1500" b="1" dirty="0" smtClean="0"/>
              <a:t>Reprographics </a:t>
            </a:r>
            <a:r>
              <a:rPr lang="en-US" sz="1500" b="1" dirty="0"/>
              <a:t>requisition </a:t>
            </a:r>
            <a:r>
              <a:rPr lang="en-US" sz="1500" b="1" dirty="0" smtClean="0"/>
              <a:t>form </a:t>
            </a:r>
            <a:r>
              <a:rPr lang="en-US" sz="1500" dirty="0" smtClean="0"/>
              <a:t>– This is a sheet filled in and handed to the reprographics people in order for photocopying to be done by them. It is given with the pages to be copied and includes items such as duplex, paper size, number of copies needed, when needed and whether it needs stapling.</a:t>
            </a:r>
          </a:p>
          <a:p>
            <a:pPr marL="541338" lvl="3" indent="-252413">
              <a:spcAft>
                <a:spcPts val="600"/>
              </a:spcAft>
              <a:buClr>
                <a:srgbClr val="00B050"/>
              </a:buClr>
              <a:buFont typeface="Wingdings 3" panose="05040102010807070707" pitchFamily="18" charset="2"/>
              <a:buChar char=""/>
            </a:pPr>
            <a:r>
              <a:rPr lang="en-US" sz="1500" b="1" dirty="0" smtClean="0"/>
              <a:t>IT requisition form </a:t>
            </a:r>
            <a:r>
              <a:rPr lang="en-US" sz="1500" dirty="0" smtClean="0"/>
              <a:t>– This is used to request equipment such as Laptop Banks, projectors, sound recording equipment etc. so that the equipment can be checked and prepared before usage. It will include details such as equipment, time needed, length needed, room number and number of items.</a:t>
            </a: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65362158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69741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47645"/>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900" dirty="0" smtClean="0"/>
              <a:t>On these documents there are a number of abbreviations that get commonly used. For the exam you will need to know what these stand for and what documents contain which terms. These include.</a:t>
            </a:r>
          </a:p>
          <a:p>
            <a:pPr marL="342900" indent="-342900">
              <a:spcAft>
                <a:spcPts val="600"/>
              </a:spcAft>
              <a:buClr>
                <a:srgbClr val="00B050"/>
              </a:buClr>
              <a:buFont typeface="Wingdings 3" panose="05040102010807070707" pitchFamily="18" charset="2"/>
              <a:buChar char=""/>
            </a:pPr>
            <a:r>
              <a:rPr lang="en-US" sz="1900" b="1" dirty="0" smtClean="0"/>
              <a:t>E&amp;OE</a:t>
            </a:r>
            <a:r>
              <a:rPr lang="en-US" sz="1900" dirty="0" smtClean="0"/>
              <a:t> - Errors </a:t>
            </a:r>
            <a:r>
              <a:rPr lang="en-US" sz="1900" dirty="0"/>
              <a:t>and Omissions </a:t>
            </a:r>
            <a:r>
              <a:rPr lang="en-US" sz="1900" dirty="0" smtClean="0"/>
              <a:t>excepted is </a:t>
            </a:r>
            <a:r>
              <a:rPr lang="en-US" sz="1900" dirty="0"/>
              <a:t>a phrase used in an attempt to reduce legal liability for potentially incorrect or incomplete information supplied in a contractually related document such as a quotation or specification.</a:t>
            </a:r>
            <a:endParaRPr lang="en-US" sz="1900" dirty="0" smtClean="0"/>
          </a:p>
          <a:p>
            <a:pPr marL="342900" indent="-342900">
              <a:spcAft>
                <a:spcPts val="600"/>
              </a:spcAft>
              <a:buClr>
                <a:srgbClr val="00B050"/>
              </a:buClr>
              <a:buFont typeface="Wingdings 3" panose="05040102010807070707" pitchFamily="18" charset="2"/>
              <a:buChar char=""/>
            </a:pPr>
            <a:r>
              <a:rPr lang="en-US" sz="1900" b="1" dirty="0" smtClean="0"/>
              <a:t>T&amp;C</a:t>
            </a:r>
            <a:r>
              <a:rPr lang="en-US" sz="1900" dirty="0" smtClean="0"/>
              <a:t> – Terms and Conditions – This means there may be reasons why sums may not be paid or goods cannot be returned such as damage done or insufficient funds met.</a:t>
            </a:r>
          </a:p>
          <a:p>
            <a:pPr marL="342900" indent="-342900">
              <a:spcAft>
                <a:spcPts val="600"/>
              </a:spcAft>
              <a:buClr>
                <a:srgbClr val="00B050"/>
              </a:buClr>
              <a:buFont typeface="Wingdings 3" panose="05040102010807070707" pitchFamily="18" charset="2"/>
              <a:buChar char=""/>
            </a:pPr>
            <a:r>
              <a:rPr lang="en-US" sz="1900" b="1" dirty="0" smtClean="0"/>
              <a:t>COD</a:t>
            </a:r>
            <a:r>
              <a:rPr lang="en-US" sz="1900" dirty="0" smtClean="0"/>
              <a:t> – Cash on Delivery – Means good have to be paid for when delivered.</a:t>
            </a:r>
          </a:p>
          <a:p>
            <a:pPr marL="342900" indent="-342900">
              <a:spcAft>
                <a:spcPts val="600"/>
              </a:spcAft>
              <a:buClr>
                <a:srgbClr val="00B050"/>
              </a:buClr>
              <a:buFont typeface="Wingdings 3" panose="05040102010807070707" pitchFamily="18" charset="2"/>
              <a:buChar char=""/>
            </a:pPr>
            <a:r>
              <a:rPr lang="en-US" sz="1900" b="1" dirty="0" smtClean="0"/>
              <a:t>Terms </a:t>
            </a:r>
            <a:r>
              <a:rPr lang="en-US" sz="1900" b="1" dirty="0"/>
              <a:t>30 </a:t>
            </a:r>
            <a:r>
              <a:rPr lang="en-US" sz="1900" b="1" dirty="0" smtClean="0"/>
              <a:t>Days</a:t>
            </a:r>
            <a:r>
              <a:rPr lang="en-US" sz="1900" b="1" dirty="0"/>
              <a:t> </a:t>
            </a:r>
            <a:r>
              <a:rPr lang="en-US" sz="1900" dirty="0" smtClean="0"/>
              <a:t>– Payment has to be made within the allotted time, usually up that period is allowed before returns are expected.</a:t>
            </a:r>
          </a:p>
          <a:p>
            <a:pPr marL="342900" indent="-342900">
              <a:spcAft>
                <a:spcPts val="600"/>
              </a:spcAft>
              <a:buClr>
                <a:srgbClr val="00B050"/>
              </a:buClr>
              <a:buFont typeface="Wingdings 3" panose="05040102010807070707" pitchFamily="18" charset="2"/>
              <a:buChar char=""/>
            </a:pPr>
            <a:r>
              <a:rPr lang="en-US" sz="1900" dirty="0" smtClean="0"/>
              <a:t>Others include: ASAP </a:t>
            </a:r>
            <a:r>
              <a:rPr lang="en-US" sz="1900" dirty="0"/>
              <a:t>- as soon as </a:t>
            </a:r>
            <a:r>
              <a:rPr lang="en-US" sz="1900" dirty="0" smtClean="0"/>
              <a:t>possible, ETA </a:t>
            </a:r>
            <a:r>
              <a:rPr lang="en-US" sz="1900" dirty="0"/>
              <a:t>– estimated time of </a:t>
            </a:r>
            <a:r>
              <a:rPr lang="en-US" sz="1900" dirty="0" smtClean="0"/>
              <a:t>arrival, FYI </a:t>
            </a:r>
            <a:r>
              <a:rPr lang="en-US" sz="1900" dirty="0"/>
              <a:t>- for your </a:t>
            </a:r>
            <a:r>
              <a:rPr lang="en-US" sz="1900" dirty="0" smtClean="0"/>
              <a:t>information, NRN </a:t>
            </a:r>
            <a:r>
              <a:rPr lang="en-US" sz="1900" dirty="0"/>
              <a:t>- no reply </a:t>
            </a:r>
            <a:r>
              <a:rPr lang="en-US" sz="1900" dirty="0" smtClean="0"/>
              <a:t>necessary, OTC </a:t>
            </a:r>
            <a:r>
              <a:rPr lang="en-US" sz="1900" dirty="0"/>
              <a:t>– over the </a:t>
            </a:r>
            <a:r>
              <a:rPr lang="en-US" sz="1900" dirty="0" smtClean="0"/>
              <a:t>counter, RRP </a:t>
            </a:r>
            <a:r>
              <a:rPr lang="en-US" sz="1900" dirty="0"/>
              <a:t>– recommended retail </a:t>
            </a:r>
            <a:r>
              <a:rPr lang="en-US" sz="1900" dirty="0" smtClean="0"/>
              <a:t>price, VAT </a:t>
            </a:r>
            <a:r>
              <a:rPr lang="en-US" sz="1900" dirty="0"/>
              <a:t>– value added </a:t>
            </a:r>
            <a:r>
              <a:rPr lang="en-US" sz="1900" dirty="0" smtClean="0"/>
              <a:t>tax</a:t>
            </a:r>
            <a:endParaRPr lang="en-US" sz="1900" dirty="0"/>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spTree>
    <p:extLst>
      <p:ext uri="{BB962C8B-B14F-4D97-AF65-F5344CB8AC3E}">
        <p14:creationId xmlns:p14="http://schemas.microsoft.com/office/powerpoint/2010/main" val="249614735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4032449" cy="5293757"/>
          </a:xfrm>
          <a:prstGeom prst="rect">
            <a:avLst/>
          </a:prstGeom>
        </p:spPr>
        <p:txBody>
          <a:bodyPr wrap="square">
            <a:spAutoFit/>
          </a:bodyPr>
          <a:lstStyle/>
          <a:p>
            <a:pPr marL="360363" indent="-360363">
              <a:spcAft>
                <a:spcPts val="600"/>
              </a:spcAft>
              <a:buClr>
                <a:srgbClr val="00B050"/>
              </a:buClr>
              <a:buFont typeface="Wingdings 3" panose="05040102010807070707" pitchFamily="18" charset="2"/>
              <a:buChar char=""/>
            </a:pPr>
            <a:r>
              <a:rPr lang="en-US" sz="2600" b="1" dirty="0" smtClean="0">
                <a:solidFill>
                  <a:srgbClr val="FF0000"/>
                </a:solidFill>
              </a:rPr>
              <a:t>Task 3.2</a:t>
            </a:r>
            <a:r>
              <a:rPr lang="en-US" sz="2600" dirty="0" smtClean="0">
                <a:solidFill>
                  <a:srgbClr val="FF0000"/>
                </a:solidFill>
              </a:rPr>
              <a:t> – A large local clothes shop has received a customer complaint on the quality of a jumper purchased for 290 Rupees on Tuesday 17</a:t>
            </a:r>
            <a:r>
              <a:rPr lang="en-US" sz="2600" baseline="30000" dirty="0" smtClean="0">
                <a:solidFill>
                  <a:srgbClr val="FF0000"/>
                </a:solidFill>
              </a:rPr>
              <a:t>th</a:t>
            </a:r>
            <a:r>
              <a:rPr lang="en-US" sz="2600" dirty="0" smtClean="0">
                <a:solidFill>
                  <a:srgbClr val="FF0000"/>
                </a:solidFill>
              </a:rPr>
              <a:t> April. Instead of a refund they have supplied a credit note. Below is an example template, fill this in for the current customer.</a:t>
            </a:r>
            <a:endParaRPr lang="en-US" sz="2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1115637"/>
            <a:ext cx="4392488" cy="5049667"/>
          </a:xfrm>
          <a:prstGeom prst="rect">
            <a:avLst/>
          </a:prstGeom>
        </p:spPr>
      </p:pic>
    </p:spTree>
    <p:extLst>
      <p:ext uri="{BB962C8B-B14F-4D97-AF65-F5344CB8AC3E}">
        <p14:creationId xmlns:p14="http://schemas.microsoft.com/office/powerpoint/2010/main" val="400645712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015936"/>
          </a:xfrm>
          <a:prstGeom prst="rect">
            <a:avLst/>
          </a:prstGeom>
        </p:spPr>
        <p:txBody>
          <a:bodyPr wrap="square">
            <a:spAutoFit/>
          </a:bodyPr>
          <a:lstStyle/>
          <a:p>
            <a:pPr marL="360363" indent="-360363">
              <a:spcAft>
                <a:spcPts val="600"/>
              </a:spcAft>
              <a:buClr>
                <a:srgbClr val="00B050"/>
              </a:buClr>
              <a:buFont typeface="Wingdings 3" panose="05040102010807070707" pitchFamily="18" charset="2"/>
              <a:buChar char=""/>
            </a:pPr>
            <a:r>
              <a:rPr lang="en-US" sz="2400" b="1" dirty="0" smtClean="0">
                <a:solidFill>
                  <a:srgbClr val="FF0000"/>
                </a:solidFill>
              </a:rPr>
              <a:t>Task 3.3</a:t>
            </a:r>
            <a:r>
              <a:rPr lang="en-US" sz="2400" dirty="0" smtClean="0">
                <a:solidFill>
                  <a:srgbClr val="FF0000"/>
                </a:solidFill>
              </a:rPr>
              <a:t> – You need 25 copies of a three page document, copied on both sides on A4 for a meeting in 2 hours charged to the school. Print out and fill in the form below.</a:t>
            </a:r>
          </a:p>
          <a:p>
            <a:pPr marL="360363" indent="-360363">
              <a:spcAft>
                <a:spcPts val="600"/>
              </a:spcAft>
              <a:buClr>
                <a:srgbClr val="00B050"/>
              </a:buClr>
              <a:buFont typeface="Wingdings 3" panose="05040102010807070707" pitchFamily="18" charset="2"/>
              <a:buChar char=""/>
            </a:pPr>
            <a:r>
              <a:rPr lang="en-US" sz="2400" dirty="0" smtClean="0">
                <a:solidFill>
                  <a:srgbClr val="FF0000"/>
                </a:solidFill>
              </a:rPr>
              <a:t>At 3p per side of a page, work out how much this process will cost.</a:t>
            </a:r>
            <a:endParaRPr lang="en-US" sz="2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pic>
        <p:nvPicPr>
          <p:cNvPr id="4" name="Picture 3">
            <a:hlinkClick r:id="rId3" action="ppaction://hlinkfile"/>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03848" y="3111172"/>
            <a:ext cx="5616624" cy="3486180"/>
          </a:xfrm>
          <a:prstGeom prst="rect">
            <a:avLst/>
          </a:prstGeom>
        </p:spPr>
      </p:pic>
    </p:spTree>
    <p:extLst>
      <p:ext uri="{BB962C8B-B14F-4D97-AF65-F5344CB8AC3E}">
        <p14:creationId xmlns:p14="http://schemas.microsoft.com/office/powerpoint/2010/main" val="114329592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3384377" cy="5262979"/>
          </a:xfrm>
          <a:prstGeom prst="rect">
            <a:avLst/>
          </a:prstGeom>
        </p:spPr>
        <p:txBody>
          <a:bodyPr wrap="square">
            <a:spAutoFit/>
          </a:bodyPr>
          <a:lstStyle/>
          <a:p>
            <a:pPr marL="360363" indent="-360363">
              <a:spcAft>
                <a:spcPts val="600"/>
              </a:spcAft>
              <a:buClr>
                <a:srgbClr val="00B050"/>
              </a:buClr>
              <a:buFont typeface="Wingdings 3" panose="05040102010807070707" pitchFamily="18" charset="2"/>
              <a:buChar char=""/>
            </a:pPr>
            <a:r>
              <a:rPr lang="en-US" sz="2400" b="1" dirty="0" smtClean="0">
                <a:solidFill>
                  <a:srgbClr val="FF0000"/>
                </a:solidFill>
              </a:rPr>
              <a:t>Task 3.4</a:t>
            </a:r>
            <a:r>
              <a:rPr lang="en-US" sz="2400" dirty="0" smtClean="0">
                <a:solidFill>
                  <a:srgbClr val="FF0000"/>
                </a:solidFill>
              </a:rPr>
              <a:t> – You need 2 staplers – code 1231, 1 strimmer code 3242, 2 flipcharts code 3344 and 10 collapsible chairs, code 4324 for a </a:t>
            </a:r>
            <a:r>
              <a:rPr lang="en-US" sz="2400" dirty="0" err="1" smtClean="0">
                <a:solidFill>
                  <a:srgbClr val="FF0000"/>
                </a:solidFill>
              </a:rPr>
              <a:t>metting</a:t>
            </a:r>
            <a:r>
              <a:rPr lang="en-US" sz="2400" dirty="0" smtClean="0">
                <a:solidFill>
                  <a:srgbClr val="FF0000"/>
                </a:solidFill>
              </a:rPr>
              <a:t> at 3.00p.m. in room 303 tomorrow. Fill in this form with three SMT staff in your school as signatures (faked)</a:t>
            </a:r>
            <a:endParaRPr lang="en-US" sz="2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pic>
        <p:nvPicPr>
          <p:cNvPr id="2" name="Picture 1">
            <a:hlinkClick r:id="rId3" action="ppaction://hlinkfile"/>
          </p:cNvPr>
          <p:cNvPicPr>
            <a:picLocks noChangeAspect="1"/>
          </p:cNvPicPr>
          <p:nvPr/>
        </p:nvPicPr>
        <p:blipFill rotWithShape="1">
          <a:blip r:embed="rId4" cstate="print">
            <a:extLst>
              <a:ext uri="{28A0092B-C50C-407E-A947-70E740481C1C}">
                <a14:useLocalDpi xmlns:a14="http://schemas.microsoft.com/office/drawing/2010/main" val="0"/>
              </a:ext>
            </a:extLst>
          </a:blip>
          <a:srcRect l="3142" t="5382" r="1059" b="3146"/>
          <a:stretch/>
        </p:blipFill>
        <p:spPr>
          <a:xfrm>
            <a:off x="3779912" y="1110127"/>
            <a:ext cx="5034920" cy="3721463"/>
          </a:xfrm>
          <a:prstGeom prst="rect">
            <a:avLst/>
          </a:prstGeom>
        </p:spPr>
      </p:pic>
    </p:spTree>
    <p:extLst>
      <p:ext uri="{BB962C8B-B14F-4D97-AF65-F5344CB8AC3E}">
        <p14:creationId xmlns:p14="http://schemas.microsoft.com/office/powerpoint/2010/main" val="353331692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2952329" cy="4970591"/>
          </a:xfrm>
          <a:prstGeom prst="rect">
            <a:avLst/>
          </a:prstGeom>
        </p:spPr>
        <p:txBody>
          <a:bodyPr wrap="square">
            <a:spAutoFit/>
          </a:bodyPr>
          <a:lstStyle/>
          <a:p>
            <a:pPr marL="360363" indent="-360363">
              <a:spcAft>
                <a:spcPts val="600"/>
              </a:spcAft>
              <a:buClr>
                <a:srgbClr val="00B050"/>
              </a:buClr>
              <a:buFont typeface="Wingdings 3" panose="05040102010807070707" pitchFamily="18" charset="2"/>
              <a:buChar char=""/>
            </a:pPr>
            <a:r>
              <a:rPr lang="en-US" sz="2400" b="1" dirty="0" smtClean="0">
                <a:solidFill>
                  <a:srgbClr val="FF0000"/>
                </a:solidFill>
              </a:rPr>
              <a:t>Task 3.5</a:t>
            </a:r>
            <a:r>
              <a:rPr lang="en-US" sz="2400" dirty="0" smtClean="0">
                <a:solidFill>
                  <a:srgbClr val="FF0000"/>
                </a:solidFill>
              </a:rPr>
              <a:t> – Your PC computer is crashing every 15 minutes with a blue screen in room 308. Fill in this computer request form.</a:t>
            </a:r>
          </a:p>
          <a:p>
            <a:pPr marL="360363" indent="-360363">
              <a:spcAft>
                <a:spcPts val="600"/>
              </a:spcAft>
              <a:buClr>
                <a:srgbClr val="00B050"/>
              </a:buClr>
              <a:buFont typeface="Wingdings 3" panose="05040102010807070707" pitchFamily="18" charset="2"/>
              <a:buChar char=""/>
            </a:pPr>
            <a:r>
              <a:rPr lang="en-US" sz="2400" dirty="0" smtClean="0">
                <a:solidFill>
                  <a:srgbClr val="FF0000"/>
                </a:solidFill>
              </a:rPr>
              <a:t>You have turned it off and on again and tried Safe Mode but it is still happening.</a:t>
            </a:r>
            <a:endParaRPr lang="en-US" sz="2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pic>
        <p:nvPicPr>
          <p:cNvPr id="3" name="Picture 2">
            <a:hlinkClick r:id="rId3" action="ppaction://hlinkfile"/>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93579" y="1124744"/>
            <a:ext cx="5526893" cy="5197911"/>
          </a:xfrm>
          <a:prstGeom prst="rect">
            <a:avLst/>
          </a:prstGeom>
        </p:spPr>
      </p:pic>
    </p:spTree>
    <p:extLst>
      <p:ext uri="{BB962C8B-B14F-4D97-AF65-F5344CB8AC3E}">
        <p14:creationId xmlns:p14="http://schemas.microsoft.com/office/powerpoint/2010/main" val="421609609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52344"/>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960" dirty="0" smtClean="0"/>
              <a:t>Behind the scenes in all businesses there are </a:t>
            </a:r>
            <a:r>
              <a:rPr lang="en-US" sz="1960" dirty="0"/>
              <a:t>other business </a:t>
            </a:r>
            <a:r>
              <a:rPr lang="en-US" sz="1960" dirty="0" smtClean="0"/>
              <a:t>documents that have to happen for the daily functions of the business to continue. As you enter the business world you will be more aware of their importance. These include:</a:t>
            </a:r>
          </a:p>
          <a:p>
            <a:pPr marL="720725" lvl="1" indent="-263525">
              <a:spcAft>
                <a:spcPts val="600"/>
              </a:spcAft>
              <a:buClr>
                <a:srgbClr val="00B050"/>
              </a:buClr>
              <a:buFont typeface="Arial" panose="020B0604020202020204" pitchFamily="34" charset="0"/>
              <a:buChar char="•"/>
            </a:pPr>
            <a:r>
              <a:rPr lang="en-US" sz="1960" b="1" dirty="0" smtClean="0"/>
              <a:t>Bank Statement </a:t>
            </a:r>
            <a:r>
              <a:rPr lang="en-US" sz="1960" dirty="0" smtClean="0"/>
              <a:t>– </a:t>
            </a:r>
            <a:r>
              <a:rPr lang="en-US" sz="1960" dirty="0"/>
              <a:t>This is the a printed record of the balance in a bank account and the amounts that have been paid into it and withdrawn from it, issued periodically to the holder of the account</a:t>
            </a:r>
            <a:r>
              <a:rPr lang="en-US" sz="1960" dirty="0" smtClean="0"/>
              <a:t>. It contains details such as Account number, incomings and outgoings, dates, details of transactions and amount remaining. </a:t>
            </a:r>
            <a:r>
              <a:rPr lang="en-US" sz="1960" dirty="0"/>
              <a:t>(See next</a:t>
            </a:r>
            <a:r>
              <a:rPr lang="en-US" sz="1960" dirty="0" smtClean="0"/>
              <a:t>)</a:t>
            </a:r>
          </a:p>
          <a:p>
            <a:pPr marL="720725" lvl="1" indent="-263525">
              <a:spcAft>
                <a:spcPts val="600"/>
              </a:spcAft>
              <a:buClr>
                <a:srgbClr val="00B050"/>
              </a:buClr>
              <a:buFont typeface="Arial" panose="020B0604020202020204" pitchFamily="34" charset="0"/>
              <a:buChar char="•"/>
            </a:pPr>
            <a:r>
              <a:rPr lang="en-US" sz="1960" b="1" dirty="0" smtClean="0"/>
              <a:t>Budget Variance Report </a:t>
            </a:r>
            <a:r>
              <a:rPr lang="en-US" sz="1960" dirty="0" smtClean="0"/>
              <a:t>presents </a:t>
            </a:r>
            <a:r>
              <a:rPr lang="en-US" sz="1960" dirty="0"/>
              <a:t>the planned costs versus actual costs variance OR planned revenues versus actual revenues variance at a given date, broke down by the staff members roles and expense </a:t>
            </a:r>
            <a:r>
              <a:rPr lang="en-US" sz="1960" dirty="0" smtClean="0"/>
              <a:t>types.</a:t>
            </a:r>
            <a:r>
              <a:rPr lang="en-US" sz="1960" dirty="0"/>
              <a:t> (See next</a:t>
            </a:r>
            <a:r>
              <a:rPr lang="en-US" sz="1960" dirty="0" smtClean="0"/>
              <a:t>)</a:t>
            </a:r>
          </a:p>
          <a:p>
            <a:pPr marL="720725" lvl="1" indent="-263525">
              <a:spcAft>
                <a:spcPts val="600"/>
              </a:spcAft>
              <a:buClr>
                <a:srgbClr val="00B050"/>
              </a:buClr>
              <a:buFont typeface="Arial" panose="020B0604020202020204" pitchFamily="34" charset="0"/>
              <a:buChar char="•"/>
            </a:pPr>
            <a:r>
              <a:rPr lang="en-US" sz="1960" b="1" dirty="0"/>
              <a:t>D</a:t>
            </a:r>
            <a:r>
              <a:rPr lang="en-US" sz="1960" b="1" dirty="0" smtClean="0"/>
              <a:t>elivery </a:t>
            </a:r>
            <a:r>
              <a:rPr lang="en-US" sz="1960" b="1" dirty="0"/>
              <a:t>Note </a:t>
            </a:r>
            <a:r>
              <a:rPr lang="en-US" sz="1960" dirty="0"/>
              <a:t>- A document that accompanies a goods shipment and lists details about the goods delivered. </a:t>
            </a:r>
            <a:r>
              <a:rPr lang="en-US" sz="1960" dirty="0" smtClean="0"/>
              <a:t>including </a:t>
            </a:r>
            <a:r>
              <a:rPr lang="en-US" sz="1960" dirty="0"/>
              <a:t>what the contents of a package are. If some goods that were ordered are not enclosed (due to lack of stock, unavailability, etc.) they will also be listed on the delivery note</a:t>
            </a:r>
            <a:r>
              <a:rPr lang="en-US" sz="1960" dirty="0" smtClean="0"/>
              <a:t>. (See next)</a:t>
            </a:r>
          </a:p>
        </p:txBody>
      </p:sp>
      <p:sp>
        <p:nvSpPr>
          <p:cNvPr id="14" name="Title 2"/>
          <p:cNvSpPr>
            <a:spLocks noGrp="1"/>
          </p:cNvSpPr>
          <p:nvPr>
            <p:ph type="title"/>
          </p:nvPr>
        </p:nvSpPr>
        <p:spPr>
          <a:xfrm>
            <a:off x="70266" y="72008"/>
            <a:ext cx="8859452" cy="548680"/>
          </a:xfrm>
        </p:spPr>
        <p:txBody>
          <a:bodyPr>
            <a:noAutofit/>
          </a:bodyPr>
          <a:lstStyle/>
          <a:p>
            <a:r>
              <a:rPr lang="en-US" sz="2600" dirty="0"/>
              <a:t>3.2 - </a:t>
            </a:r>
            <a:r>
              <a:rPr lang="en-US" sz="2600" dirty="0" smtClean="0"/>
              <a:t>Purpose </a:t>
            </a:r>
            <a:r>
              <a:rPr lang="en-US" sz="2600" dirty="0"/>
              <a:t>and </a:t>
            </a:r>
            <a:r>
              <a:rPr lang="en-US" sz="2600" dirty="0" smtClean="0"/>
              <a:t>Interpretation </a:t>
            </a:r>
            <a:r>
              <a:rPr lang="en-US" sz="2600" dirty="0"/>
              <a:t>of other </a:t>
            </a:r>
            <a:r>
              <a:rPr lang="en-US" sz="2600" dirty="0" smtClean="0"/>
              <a:t>Business Documents</a:t>
            </a:r>
            <a:endParaRPr lang="en-US" sz="2600" dirty="0"/>
          </a:p>
        </p:txBody>
      </p:sp>
    </p:spTree>
    <p:extLst>
      <p:ext uri="{BB962C8B-B14F-4D97-AF65-F5344CB8AC3E}">
        <p14:creationId xmlns:p14="http://schemas.microsoft.com/office/powerpoint/2010/main" val="1894749779"/>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a:t>3.2 - </a:t>
            </a:r>
            <a:r>
              <a:rPr lang="en-US" sz="2600" dirty="0" smtClean="0"/>
              <a:t>Purpose </a:t>
            </a:r>
            <a:r>
              <a:rPr lang="en-US" sz="2600" dirty="0"/>
              <a:t>and </a:t>
            </a:r>
            <a:r>
              <a:rPr lang="en-US" sz="2600" dirty="0" smtClean="0"/>
              <a:t>Interpretation </a:t>
            </a:r>
            <a:r>
              <a:rPr lang="en-US" sz="2600" dirty="0"/>
              <a:t>of other </a:t>
            </a:r>
            <a:r>
              <a:rPr lang="en-US" sz="2600" dirty="0" smtClean="0"/>
              <a:t>Business Documents</a:t>
            </a:r>
            <a:endParaRPr lang="en-US" sz="2600" dirty="0"/>
          </a:p>
        </p:txBody>
      </p:sp>
      <p:pic>
        <p:nvPicPr>
          <p:cNvPr id="2" name="Picture 1">
            <a:hlinkClick r:id="rId3" action="ppaction://hlinkfile"/>
          </p:cNvPr>
          <p:cNvPicPr>
            <a:picLocks noChangeAspect="1"/>
          </p:cNvPicPr>
          <p:nvPr/>
        </p:nvPicPr>
        <p:blipFill rotWithShape="1">
          <a:blip r:embed="rId4" cstate="print">
            <a:extLst>
              <a:ext uri="{28A0092B-C50C-407E-A947-70E740481C1C}">
                <a14:useLocalDpi xmlns:a14="http://schemas.microsoft.com/office/drawing/2010/main" val="0"/>
              </a:ext>
            </a:extLst>
          </a:blip>
          <a:srcRect l="3845" t="2750" r="5203" b="11944"/>
          <a:stretch/>
        </p:blipFill>
        <p:spPr>
          <a:xfrm>
            <a:off x="272556" y="1124745"/>
            <a:ext cx="3147316" cy="3816424"/>
          </a:xfrm>
          <a:prstGeom prst="rect">
            <a:avLst/>
          </a:prstGeom>
          <a:effectLst>
            <a:outerShdw blurRad="165100" dist="38100" dir="2700000" sx="102000" sy="102000" algn="tl" rotWithShape="0">
              <a:prstClr val="black">
                <a:alpha val="40000"/>
              </a:prstClr>
            </a:outerShdw>
          </a:effectLst>
        </p:spPr>
      </p:pic>
      <p:sp>
        <p:nvSpPr>
          <p:cNvPr id="3" name="AutoShape 2" descr="Image result for Budget variance repor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Image result for what is a bank statemen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99992" y="1123374"/>
            <a:ext cx="4265241" cy="3294744"/>
          </a:xfrm>
          <a:prstGeom prst="rect">
            <a:avLst/>
          </a:prstGeom>
          <a:effectLst>
            <a:outerShdw blurRad="165100" dist="38100" dir="2700000" sx="102000" sy="102000" algn="tl" rotWithShape="0">
              <a:prstClr val="black">
                <a:alpha val="40000"/>
              </a:prstClr>
            </a:outerShdw>
          </a:effectLst>
        </p:spPr>
      </p:pic>
      <p:pic>
        <p:nvPicPr>
          <p:cNvPr id="6" name="Picture 5"/>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419276" y="3789040"/>
            <a:ext cx="4608513" cy="2880320"/>
          </a:xfrm>
          <a:prstGeom prst="rect">
            <a:avLst/>
          </a:prstGeom>
          <a:effectLst>
            <a:outerShdw blurRad="165100" dist="38100" dir="2700000" sx="102000" sy="102000" algn="tl" rotWithShape="0">
              <a:prstClr val="black">
                <a:alpha val="40000"/>
              </a:prstClr>
            </a:outerShdw>
          </a:effectLst>
        </p:spPr>
      </p:pic>
      <p:sp>
        <p:nvSpPr>
          <p:cNvPr id="9" name="Rectangle 8"/>
          <p:cNvSpPr/>
          <p:nvPr/>
        </p:nvSpPr>
        <p:spPr>
          <a:xfrm>
            <a:off x="7502820" y="4474263"/>
            <a:ext cx="1236236" cy="646331"/>
          </a:xfrm>
          <a:prstGeom prst="rect">
            <a:avLst/>
          </a:prstGeom>
          <a:effectLst>
            <a:outerShdw blurRad="165100" dist="38100" dir="2700000" sx="102000" sy="102000" algn="tl" rotWithShape="0">
              <a:prstClr val="black">
                <a:alpha val="40000"/>
              </a:prstClr>
            </a:outerShdw>
          </a:effectLst>
        </p:spPr>
        <p:txBody>
          <a:bodyPr wrap="none">
            <a:spAutoFit/>
          </a:bodyPr>
          <a:lstStyle/>
          <a:p>
            <a:pPr algn="ctr"/>
            <a:r>
              <a:rPr lang="en-US" dirty="0" smtClean="0"/>
              <a:t>Bank</a:t>
            </a:r>
            <a:br>
              <a:rPr lang="en-US" dirty="0" smtClean="0"/>
            </a:br>
            <a:r>
              <a:rPr lang="en-US" dirty="0" smtClean="0"/>
              <a:t>Statement</a:t>
            </a:r>
            <a:endParaRPr lang="en-GB" dirty="0"/>
          </a:p>
        </p:txBody>
      </p:sp>
      <p:sp>
        <p:nvSpPr>
          <p:cNvPr id="10" name="Rectangle 9"/>
          <p:cNvSpPr/>
          <p:nvPr/>
        </p:nvSpPr>
        <p:spPr>
          <a:xfrm>
            <a:off x="546135" y="6023029"/>
            <a:ext cx="1873141" cy="646331"/>
          </a:xfrm>
          <a:prstGeom prst="rect">
            <a:avLst/>
          </a:prstGeom>
          <a:effectLst>
            <a:outerShdw blurRad="165100" dist="38100" dir="2700000" sx="102000" sy="102000" algn="tl" rotWithShape="0">
              <a:prstClr val="black">
                <a:alpha val="40000"/>
              </a:prstClr>
            </a:outerShdw>
          </a:effectLst>
        </p:spPr>
        <p:txBody>
          <a:bodyPr wrap="none">
            <a:spAutoFit/>
          </a:bodyPr>
          <a:lstStyle/>
          <a:p>
            <a:pPr algn="ctr"/>
            <a:r>
              <a:rPr lang="en-US" dirty="0" smtClean="0"/>
              <a:t>Budget Variance</a:t>
            </a:r>
            <a:br>
              <a:rPr lang="en-US" dirty="0" smtClean="0"/>
            </a:br>
            <a:r>
              <a:rPr lang="en-US" dirty="0" smtClean="0"/>
              <a:t>Statement</a:t>
            </a:r>
            <a:endParaRPr lang="en-GB" dirty="0"/>
          </a:p>
        </p:txBody>
      </p:sp>
      <p:sp>
        <p:nvSpPr>
          <p:cNvPr id="11" name="Rectangle 10"/>
          <p:cNvSpPr/>
          <p:nvPr/>
        </p:nvSpPr>
        <p:spPr>
          <a:xfrm>
            <a:off x="571646" y="4941169"/>
            <a:ext cx="1569660" cy="369332"/>
          </a:xfrm>
          <a:prstGeom prst="rect">
            <a:avLst/>
          </a:prstGeom>
          <a:effectLst>
            <a:outerShdw blurRad="165100" dist="38100" dir="2700000" sx="102000" sy="102000" algn="tl" rotWithShape="0">
              <a:prstClr val="black">
                <a:alpha val="40000"/>
              </a:prstClr>
            </a:outerShdw>
          </a:effectLst>
        </p:spPr>
        <p:txBody>
          <a:bodyPr wrap="none">
            <a:spAutoFit/>
          </a:bodyPr>
          <a:lstStyle/>
          <a:p>
            <a:pPr algn="ctr"/>
            <a:r>
              <a:rPr lang="en-US" dirty="0" smtClean="0"/>
              <a:t>Delivery Note</a:t>
            </a:r>
            <a:endParaRPr lang="en-GB" dirty="0"/>
          </a:p>
        </p:txBody>
      </p:sp>
    </p:spTree>
    <p:extLst>
      <p:ext uri="{BB962C8B-B14F-4D97-AF65-F5344CB8AC3E}">
        <p14:creationId xmlns:p14="http://schemas.microsoft.com/office/powerpoint/2010/main" val="113558949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048672" cy="3170099"/>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a:t>Detailed budgets are used to compare actual figures with the budgeted ones. A variance in budgeting is the difference between the budgeted figures and the actual figures. It can give a timely warning that something may be going wrong, while there is time to take action and make changes</a:t>
            </a:r>
            <a:r>
              <a:rPr lang="en-US" sz="2000" dirty="0" smtClean="0"/>
              <a:t>.</a:t>
            </a:r>
          </a:p>
          <a:p>
            <a:pPr marL="360363" indent="-360363">
              <a:buClr>
                <a:schemeClr val="accent6">
                  <a:lumMod val="50000"/>
                </a:schemeClr>
              </a:buClr>
              <a:buFont typeface="Wingdings 3" panose="05040102010807070707" pitchFamily="18" charset="2"/>
              <a:buChar char=""/>
            </a:pPr>
            <a:r>
              <a:rPr lang="en-US" sz="2000" dirty="0"/>
              <a:t>Calculations required (absolute and in percentage terms) when interpreting a budget variance report</a:t>
            </a:r>
            <a:r>
              <a:rPr lang="en-US" sz="2000" dirty="0" smtClean="0"/>
              <a:t>.</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3.2 – Variance Analysis</a:t>
            </a:r>
            <a:endParaRPr lang="en-GB" sz="4000" dirty="0"/>
          </a:p>
        </p:txBody>
      </p:sp>
      <p:sp>
        <p:nvSpPr>
          <p:cNvPr id="7" name="Rectangle 6"/>
          <p:cNvSpPr/>
          <p:nvPr/>
        </p:nvSpPr>
        <p:spPr>
          <a:xfrm>
            <a:off x="251520" y="4293096"/>
            <a:ext cx="5904656" cy="2308324"/>
          </a:xfrm>
          <a:prstGeom prst="rect">
            <a:avLst/>
          </a:prstGeom>
          <a:solidFill>
            <a:schemeClr val="accent6">
              <a:lumMod val="60000"/>
              <a:lumOff val="40000"/>
            </a:schemeClr>
          </a:solidFill>
          <a:ln w="53975">
            <a:solidFill>
              <a:srgbClr val="002060"/>
            </a:solidFill>
          </a:ln>
        </p:spPr>
        <p:txBody>
          <a:bodyPr wrap="square">
            <a:spAutoFit/>
          </a:bodyPr>
          <a:lstStyle/>
          <a:p>
            <a:r>
              <a:rPr lang="en-US" sz="2400" b="1" dirty="0"/>
              <a:t>Variances </a:t>
            </a:r>
            <a:r>
              <a:rPr lang="en-US" sz="2400" dirty="0"/>
              <a:t>can be </a:t>
            </a:r>
            <a:r>
              <a:rPr lang="en-US" sz="2400" dirty="0" err="1"/>
              <a:t>favourable</a:t>
            </a:r>
            <a:r>
              <a:rPr lang="en-US" sz="2400" dirty="0"/>
              <a:t> or adverse. A </a:t>
            </a:r>
            <a:r>
              <a:rPr lang="en-US" sz="2400" dirty="0" err="1"/>
              <a:t>favourable</a:t>
            </a:r>
            <a:r>
              <a:rPr lang="en-US" sz="2400" dirty="0"/>
              <a:t> variance is one where the actual figures are better than the budgeted ones. An adverse variance is where the actual figures are worse than the budgeted ones.</a:t>
            </a:r>
            <a:endParaRPr lang="en-GB" sz="2400" dirty="0"/>
          </a:p>
        </p:txBody>
      </p:sp>
      <p:pic>
        <p:nvPicPr>
          <p:cNvPr id="48131" name="Picture 3" descr="Image result for variance analysis char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50483"/>
            <a:ext cx="2528714" cy="1296448"/>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8133" name="Picture 5" descr="Image result for variance analysis char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53" r="19821" b="10999"/>
          <a:stretch/>
        </p:blipFill>
        <p:spPr bwMode="auto">
          <a:xfrm>
            <a:off x="6300193" y="2596613"/>
            <a:ext cx="2528714" cy="2493245"/>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8135" name="Picture 7" descr="Image result for variance analysis char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3034" b="7383"/>
          <a:stretch/>
        </p:blipFill>
        <p:spPr bwMode="auto">
          <a:xfrm>
            <a:off x="6660232" y="5166064"/>
            <a:ext cx="1952650" cy="1435356"/>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33944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048672" cy="55092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Different businesses use variances in different ways. Large businesses will have very complex budgets because they have many departments. Variances offer managers a way of observing trends and events. How they react depends on the culture of the company. </a:t>
            </a:r>
            <a:endParaRPr lang="en-US" sz="2200" dirty="0" smtClean="0"/>
          </a:p>
          <a:p>
            <a:pPr marL="631825" indent="-271463">
              <a:buClr>
                <a:schemeClr val="accent6">
                  <a:lumMod val="50000"/>
                </a:schemeClr>
              </a:buClr>
              <a:buFont typeface="Arial" panose="020B0604020202020204" pitchFamily="34" charset="0"/>
              <a:buChar char="•"/>
            </a:pPr>
            <a:r>
              <a:rPr lang="en-US" sz="2200" dirty="0" smtClean="0"/>
              <a:t>An </a:t>
            </a:r>
            <a:r>
              <a:rPr lang="en-US" sz="2200" dirty="0"/>
              <a:t>autocratic leader can use variances to keep very tight control of everything that goes on. </a:t>
            </a:r>
            <a:endParaRPr lang="en-US" sz="2200" dirty="0" smtClean="0"/>
          </a:p>
          <a:p>
            <a:pPr marL="631825" indent="-271463">
              <a:buClr>
                <a:schemeClr val="accent6">
                  <a:lumMod val="50000"/>
                </a:schemeClr>
              </a:buClr>
              <a:buFont typeface="Arial" panose="020B0604020202020204" pitchFamily="34" charset="0"/>
              <a:buChar char="•"/>
            </a:pPr>
            <a:r>
              <a:rPr lang="en-US" sz="2200" dirty="0" smtClean="0"/>
              <a:t>A </a:t>
            </a:r>
            <a:r>
              <a:rPr lang="en-US" sz="2200" dirty="0"/>
              <a:t>more democratic approach would involve departments in the setting of targets, and foster discussion about how improvements can be made. This would be more in tune with measures to promote continuous improvement.</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3.2 </a:t>
            </a:r>
            <a:r>
              <a:rPr lang="en-GB" sz="3200" dirty="0"/>
              <a:t>– </a:t>
            </a:r>
            <a:r>
              <a:rPr lang="en-GB" sz="3200" dirty="0" smtClean="0"/>
              <a:t>Using Budget to Manage Effectively</a:t>
            </a:r>
            <a:endParaRPr lang="en-GB" sz="3200" dirty="0"/>
          </a:p>
        </p:txBody>
      </p:sp>
      <p:pic>
        <p:nvPicPr>
          <p:cNvPr id="7" name="Picture 3" descr="Image result for variance analysis char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50483"/>
            <a:ext cx="2528714" cy="1296448"/>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 name="Picture 5" descr="Image result for variance analysis char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53" r="19821" b="10999"/>
          <a:stretch/>
        </p:blipFill>
        <p:spPr bwMode="auto">
          <a:xfrm>
            <a:off x="6300193" y="2564904"/>
            <a:ext cx="2528714" cy="2493245"/>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 name="Picture 7" descr="Image result for variance analysis char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3034" b="7383"/>
          <a:stretch/>
        </p:blipFill>
        <p:spPr bwMode="auto">
          <a:xfrm>
            <a:off x="6660232" y="5166064"/>
            <a:ext cx="1952650" cy="1435356"/>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49205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93866"/>
          </a:xfrm>
          <a:prstGeom prst="rect">
            <a:avLst/>
          </a:prstGeom>
        </p:spPr>
        <p:txBody>
          <a:bodyPr wrap="square">
            <a:spAutoFit/>
          </a:bodyPr>
          <a:lstStyle/>
          <a:p>
            <a:pPr>
              <a:buClr>
                <a:schemeClr val="accent6">
                  <a:lumMod val="50000"/>
                </a:schemeClr>
              </a:buClr>
            </a:pPr>
            <a:r>
              <a:rPr lang="en-US" sz="1700" b="1" dirty="0">
                <a:solidFill>
                  <a:srgbClr val="002060"/>
                </a:solidFill>
              </a:rPr>
              <a:t>Mike Elliot </a:t>
            </a:r>
            <a:r>
              <a:rPr lang="en-US" sz="1700" b="1" dirty="0" err="1">
                <a:solidFill>
                  <a:srgbClr val="002060"/>
                </a:solidFill>
              </a:rPr>
              <a:t>specialises</a:t>
            </a:r>
            <a:r>
              <a:rPr lang="en-US" sz="1700" b="1" dirty="0">
                <a:solidFill>
                  <a:srgbClr val="002060"/>
                </a:solidFill>
              </a:rPr>
              <a:t> in the repair of Alpha Romeo </a:t>
            </a:r>
            <a:r>
              <a:rPr lang="en-US" sz="1700" b="1" dirty="0" smtClean="0">
                <a:solidFill>
                  <a:srgbClr val="002060"/>
                </a:solidFill>
              </a:rPr>
              <a:t>cars</a:t>
            </a:r>
          </a:p>
          <a:p>
            <a:pPr>
              <a:buClr>
                <a:schemeClr val="accent6">
                  <a:lumMod val="50000"/>
                </a:schemeClr>
              </a:buClr>
            </a:pPr>
            <a:endParaRPr lang="en-US" sz="2400" b="1"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a:p>
          <a:p>
            <a:pPr marL="360363" indent="-360363">
              <a:buClr>
                <a:schemeClr val="accent6">
                  <a:lumMod val="50000"/>
                </a:schemeClr>
              </a:buClr>
              <a:buFont typeface="Wingdings 3" panose="05040102010807070707" pitchFamily="18" charset="2"/>
              <a:buChar char=""/>
            </a:pPr>
            <a:endParaRPr lang="en-US" sz="1700" dirty="0" smtClean="0"/>
          </a:p>
          <a:p>
            <a:pPr>
              <a:buClr>
                <a:schemeClr val="accent6">
                  <a:lumMod val="50000"/>
                </a:schemeClr>
              </a:buCl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a:p>
          <a:p>
            <a:pPr marL="360363" indent="-360363">
              <a:buClr>
                <a:schemeClr val="accent6">
                  <a:lumMod val="50000"/>
                </a:schemeClr>
              </a:buClr>
              <a:buFont typeface="Wingdings 3" panose="05040102010807070707" pitchFamily="18" charset="2"/>
              <a:buChar cha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a:p>
          <a:p>
            <a:pPr marL="360363" indent="-360363">
              <a:buClr>
                <a:schemeClr val="accent6">
                  <a:lumMod val="50000"/>
                </a:schemeClr>
              </a:buClr>
              <a:buFont typeface="Wingdings 3" panose="05040102010807070707" pitchFamily="18" charset="2"/>
              <a:buChar char=""/>
            </a:pPr>
            <a:endParaRPr lang="en-US" sz="1700" dirty="0" smtClean="0"/>
          </a:p>
          <a:p>
            <a:pPr>
              <a:buClr>
                <a:schemeClr val="accent6">
                  <a:lumMod val="50000"/>
                </a:schemeClr>
              </a:buClr>
            </a:pPr>
            <a:r>
              <a:rPr lang="en-US" sz="1700" b="1" dirty="0" smtClean="0">
                <a:solidFill>
                  <a:srgbClr val="FF0000"/>
                </a:solidFill>
              </a:rPr>
              <a:t>Task 3.6 - Questions</a:t>
            </a:r>
            <a:endParaRPr lang="en-US" sz="1700" b="1" dirty="0">
              <a:solidFill>
                <a:srgbClr val="FF0000"/>
              </a:solidFill>
            </a:endParaRPr>
          </a:p>
          <a:p>
            <a:pPr marL="360363" indent="-360363">
              <a:buClr>
                <a:schemeClr val="accent6">
                  <a:lumMod val="50000"/>
                </a:schemeClr>
              </a:buClr>
              <a:buFont typeface="+mj-lt"/>
              <a:buAutoNum type="arabicPeriod"/>
            </a:pPr>
            <a:r>
              <a:rPr lang="en-US" sz="1700" dirty="0" smtClean="0">
                <a:solidFill>
                  <a:srgbClr val="FF0000"/>
                </a:solidFill>
              </a:rPr>
              <a:t>Calculate </a:t>
            </a:r>
            <a:r>
              <a:rPr lang="en-US" sz="1700" dirty="0">
                <a:solidFill>
                  <a:srgbClr val="FF0000"/>
                </a:solidFill>
              </a:rPr>
              <a:t>the total cost variance for the 3 month period.</a:t>
            </a:r>
          </a:p>
          <a:p>
            <a:pPr marL="360363" indent="-360363">
              <a:buClr>
                <a:schemeClr val="accent6">
                  <a:lumMod val="50000"/>
                </a:schemeClr>
              </a:buClr>
              <a:buFont typeface="+mj-lt"/>
              <a:buAutoNum type="arabicPeriod"/>
            </a:pPr>
            <a:r>
              <a:rPr lang="en-US" sz="1700" dirty="0" smtClean="0">
                <a:solidFill>
                  <a:srgbClr val="FF0000"/>
                </a:solidFill>
              </a:rPr>
              <a:t>Is </a:t>
            </a:r>
            <a:r>
              <a:rPr lang="en-US" sz="1700" dirty="0">
                <a:solidFill>
                  <a:srgbClr val="FF0000"/>
                </a:solidFill>
              </a:rPr>
              <a:t>this variance </a:t>
            </a:r>
            <a:r>
              <a:rPr lang="en-US" sz="1700" dirty="0" err="1">
                <a:solidFill>
                  <a:srgbClr val="FF0000"/>
                </a:solidFill>
              </a:rPr>
              <a:t>favourable</a:t>
            </a:r>
            <a:r>
              <a:rPr lang="en-US" sz="1700" dirty="0">
                <a:solidFill>
                  <a:srgbClr val="FF0000"/>
                </a:solidFill>
              </a:rPr>
              <a:t> or adverse? Explain your answer.</a:t>
            </a:r>
          </a:p>
          <a:p>
            <a:pPr marL="360363" indent="-360363">
              <a:buClr>
                <a:schemeClr val="accent6">
                  <a:lumMod val="50000"/>
                </a:schemeClr>
              </a:buClr>
              <a:buFont typeface="+mj-lt"/>
              <a:buAutoNum type="arabicPeriod"/>
            </a:pPr>
            <a:r>
              <a:rPr lang="en-US" sz="1700" dirty="0" smtClean="0">
                <a:solidFill>
                  <a:srgbClr val="FF0000"/>
                </a:solidFill>
              </a:rPr>
              <a:t>Why </a:t>
            </a:r>
            <a:r>
              <a:rPr lang="en-US" sz="1700" dirty="0">
                <a:solidFill>
                  <a:srgbClr val="FF0000"/>
                </a:solidFill>
              </a:rPr>
              <a:t>do you think the budgeted and actual figures for wages are identical?</a:t>
            </a:r>
          </a:p>
          <a:p>
            <a:pPr marL="360363" indent="-360363">
              <a:buClr>
                <a:schemeClr val="accent6">
                  <a:lumMod val="50000"/>
                </a:schemeClr>
              </a:buClr>
              <a:buFont typeface="+mj-lt"/>
              <a:buAutoNum type="arabicPeriod"/>
            </a:pPr>
            <a:r>
              <a:rPr lang="en-US" sz="1700" dirty="0" smtClean="0">
                <a:solidFill>
                  <a:srgbClr val="FF0000"/>
                </a:solidFill>
              </a:rPr>
              <a:t>Identify </a:t>
            </a:r>
            <a:r>
              <a:rPr lang="en-US" sz="1700" dirty="0">
                <a:solidFill>
                  <a:srgbClr val="FF0000"/>
                </a:solidFill>
              </a:rPr>
              <a:t>an example of a </a:t>
            </a:r>
            <a:r>
              <a:rPr lang="en-US" sz="1700" dirty="0" err="1">
                <a:solidFill>
                  <a:srgbClr val="FF0000"/>
                </a:solidFill>
              </a:rPr>
              <a:t>favourable</a:t>
            </a:r>
            <a:r>
              <a:rPr lang="en-US" sz="1700" dirty="0">
                <a:solidFill>
                  <a:srgbClr val="FF0000"/>
                </a:solidFill>
              </a:rPr>
              <a:t> variance and an adverse variance from the figures provided.</a:t>
            </a:r>
          </a:p>
          <a:p>
            <a:pPr marL="360363" indent="-360363">
              <a:buClr>
                <a:schemeClr val="accent6">
                  <a:lumMod val="50000"/>
                </a:schemeClr>
              </a:buClr>
              <a:buFont typeface="+mj-lt"/>
              <a:buAutoNum type="arabicPeriod"/>
            </a:pPr>
            <a:r>
              <a:rPr lang="en-US" sz="1700" dirty="0" smtClean="0">
                <a:solidFill>
                  <a:srgbClr val="FF0000"/>
                </a:solidFill>
              </a:rPr>
              <a:t>The </a:t>
            </a:r>
            <a:r>
              <a:rPr lang="en-US" sz="1700" dirty="0">
                <a:solidFill>
                  <a:srgbClr val="FF0000"/>
                </a:solidFill>
              </a:rPr>
              <a:t>actual figure for 'materials' is different each month. Outline possible reasons for this.</a:t>
            </a:r>
          </a:p>
          <a:p>
            <a:pPr marL="360363" indent="-360363">
              <a:buClr>
                <a:schemeClr val="accent6">
                  <a:lumMod val="50000"/>
                </a:schemeClr>
              </a:buClr>
              <a:buFont typeface="+mj-lt"/>
              <a:buAutoNum type="arabicPeriod"/>
            </a:pPr>
            <a:r>
              <a:rPr lang="en-US" sz="1700" dirty="0" smtClean="0">
                <a:solidFill>
                  <a:srgbClr val="FF0000"/>
                </a:solidFill>
              </a:rPr>
              <a:t>Should </a:t>
            </a:r>
            <a:r>
              <a:rPr lang="en-US" sz="1700" dirty="0">
                <a:solidFill>
                  <a:srgbClr val="FF0000"/>
                </a:solidFill>
              </a:rPr>
              <a:t>Mike Elliot be concerned by what the comparison between budgeted and actual figures reveal</a:t>
            </a:r>
            <a:r>
              <a:rPr lang="en-US" sz="1700" dirty="0" smtClean="0">
                <a:solidFill>
                  <a:srgbClr val="FF0000"/>
                </a:solidFill>
              </a:rPr>
              <a:t>?</a:t>
            </a:r>
            <a:endParaRPr lang="en-US" sz="17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3.2 </a:t>
            </a:r>
            <a:r>
              <a:rPr lang="en-GB" sz="4000" dirty="0"/>
              <a:t>– </a:t>
            </a:r>
            <a:r>
              <a:rPr lang="en-GB" sz="4000" dirty="0" smtClean="0"/>
              <a:t>Variance Analysis</a:t>
            </a:r>
            <a:endParaRPr lang="en-GB" sz="4000" dirty="0"/>
          </a:p>
        </p:txBody>
      </p:sp>
      <p:graphicFrame>
        <p:nvGraphicFramePr>
          <p:cNvPr id="10" name="Table 9"/>
          <p:cNvGraphicFramePr>
            <a:graphicFrameLocks noGrp="1"/>
          </p:cNvGraphicFramePr>
          <p:nvPr>
            <p:extLst/>
          </p:nvPr>
        </p:nvGraphicFramePr>
        <p:xfrm>
          <a:off x="395537" y="1476538"/>
          <a:ext cx="8424935" cy="2541392"/>
        </p:xfrm>
        <a:graphic>
          <a:graphicData uri="http://schemas.openxmlformats.org/drawingml/2006/table">
            <a:tbl>
              <a:tblPr>
                <a:tableStyleId>{5C22544A-7EE6-4342-B048-85BDC9FD1C3A}</a:tableStyleId>
              </a:tblPr>
              <a:tblGrid>
                <a:gridCol w="1944216"/>
                <a:gridCol w="985617"/>
                <a:gridCol w="1149107"/>
                <a:gridCol w="1175701"/>
                <a:gridCol w="938047"/>
                <a:gridCol w="1008112"/>
                <a:gridCol w="1224135"/>
              </a:tblGrid>
              <a:tr h="288029">
                <a:tc>
                  <a:txBody>
                    <a:bodyPr/>
                    <a:lstStyle/>
                    <a:p>
                      <a:pPr>
                        <a:lnSpc>
                          <a:spcPts val="1400"/>
                        </a:lnSpc>
                        <a:spcBef>
                          <a:spcPts val="0"/>
                        </a:spcBef>
                        <a:spcAft>
                          <a:spcPts val="0"/>
                        </a:spcAft>
                      </a:pPr>
                      <a:endParaRPr lang="en-GB" sz="17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ct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March</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ct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April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ct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May</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375052">
                <a:tc>
                  <a:txBody>
                    <a:bodyPr/>
                    <a:lstStyle/>
                    <a:p>
                      <a:pPr>
                        <a:lnSpc>
                          <a:spcPts val="1400"/>
                        </a:lnSpc>
                        <a:spcBef>
                          <a:spcPts val="0"/>
                        </a:spcBef>
                        <a:spcAft>
                          <a:spcPts val="0"/>
                        </a:spcAft>
                      </a:pPr>
                      <a:r>
                        <a:rPr lang="en-US" sz="1700" b="1" dirty="0">
                          <a:effectLst/>
                          <a:latin typeface="Arial" panose="020B0604020202020204" pitchFamily="34" charset="0"/>
                          <a:cs typeface="Arial" panose="020B0604020202020204" pitchFamily="34" charset="0"/>
                        </a:rPr>
                        <a:t> </a:t>
                      </a:r>
                      <a:r>
                        <a:rPr lang="en-US" sz="1700" b="1" dirty="0" smtClean="0">
                          <a:effectLst/>
                          <a:latin typeface="Arial" panose="020B0604020202020204" pitchFamily="34" charset="0"/>
                          <a:cs typeface="Arial" panose="020B0604020202020204" pitchFamily="34" charset="0"/>
                        </a:rPr>
                        <a:t>£</a:t>
                      </a:r>
                      <a:endParaRPr lang="en-GB" sz="17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Budget</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Actual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Budget</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Actual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Budget</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Actual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r h="234350">
                <a:tc>
                  <a:txBody>
                    <a:bodyPr/>
                    <a:lstStyle/>
                    <a:p>
                      <a:pPr indent="-1016000" algn="l">
                        <a:lnSpc>
                          <a:spcPts val="1400"/>
                        </a:lnSpc>
                        <a:spcBef>
                          <a:spcPts val="0"/>
                        </a:spcBef>
                        <a:spcAft>
                          <a:spcPts val="0"/>
                        </a:spcAft>
                      </a:pPr>
                      <a:r>
                        <a:rPr kumimoji="0" lang="en-US"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Wages</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234350">
                <a:tc>
                  <a:txBody>
                    <a:bodyPr/>
                    <a:lstStyle/>
                    <a:p>
                      <a:pPr indent="-1016000" algn="l">
                        <a:lnSpc>
                          <a:spcPts val="1400"/>
                        </a:lnSpc>
                        <a:spcBef>
                          <a:spcPts val="0"/>
                        </a:spcBef>
                        <a:spcAft>
                          <a:spcPts val="0"/>
                        </a:spcAft>
                      </a:pPr>
                      <a:r>
                        <a:rPr kumimoji="0" lang="en-US"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Materials</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1,300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1,450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75052">
                <a:tc>
                  <a:txBody>
                    <a:bodyPr/>
                    <a:lstStyle/>
                    <a:p>
                      <a:pPr indent="-1016000" algn="l">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Advertising</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indent="-1016000" algn="r" rtl="0">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r>
              <a:tr h="286321">
                <a:tc>
                  <a:txBody>
                    <a:bodyPr/>
                    <a:lstStyle/>
                    <a:p>
                      <a:pPr marL="0" marR="0" lvl="0" indent="-1016000" algn="l" defTabSz="914400" rtl="0" eaLnBrk="1" fontAlgn="auto" latinLnBrk="0" hangingPunct="1">
                        <a:lnSpc>
                          <a:spcPts val="1400"/>
                        </a:lnSpc>
                        <a:spcBef>
                          <a:spcPts val="0"/>
                        </a:spcBef>
                        <a:spcAft>
                          <a:spcPts val="0"/>
                        </a:spcAft>
                        <a:buClrTx/>
                        <a:buSzTx/>
                        <a:buFontTx/>
                        <a:buNone/>
                        <a:tabLst/>
                        <a:defRPr/>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Motor Expenses</a:t>
                      </a:r>
                      <a:endParaRPr kumimoji="0" lang="en-GB"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325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algn="r">
                        <a:lnSpc>
                          <a:spcPts val="1400"/>
                        </a:lnSpc>
                        <a:spcBef>
                          <a:spcPts val="0"/>
                        </a:spcBef>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r>
              <a:tr h="359538">
                <a:tc>
                  <a:txBody>
                    <a:bodyPr/>
                    <a:lstStyle/>
                    <a:p>
                      <a:pPr marL="0" marR="0" lvl="0" indent="-1016000" algn="l" defTabSz="914400" rtl="0" eaLnBrk="1" fontAlgn="auto" latinLnBrk="0" hangingPunct="1">
                        <a:lnSpc>
                          <a:spcPts val="1400"/>
                        </a:lnSpc>
                        <a:spcBef>
                          <a:spcPts val="0"/>
                        </a:spcBef>
                        <a:spcAft>
                          <a:spcPts val="0"/>
                        </a:spcAft>
                        <a:buClrTx/>
                        <a:buSzTx/>
                        <a:buFontTx/>
                        <a:buNone/>
                        <a:tabLst/>
                        <a:defRPr/>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Other Overheads</a:t>
                      </a:r>
                      <a:endParaRPr kumimoji="0" lang="en-GB"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175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170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algn="r">
                        <a:lnSpc>
                          <a:spcPts val="1400"/>
                        </a:lnSpc>
                        <a:spcBef>
                          <a:spcPts val="0"/>
                        </a:spcBef>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180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234350">
                <a:tc>
                  <a:txBody>
                    <a:bodyPr/>
                    <a:lstStyle/>
                    <a:p>
                      <a:pPr marL="0" marR="0" lvl="0" indent="-1016000" algn="l" defTabSz="914400" rtl="0" eaLnBrk="1" fontAlgn="auto" latinLnBrk="0" hangingPunct="1">
                        <a:lnSpc>
                          <a:spcPts val="1400"/>
                        </a:lnSpc>
                        <a:spcBef>
                          <a:spcPts val="0"/>
                        </a:spcBef>
                        <a:spcAft>
                          <a:spcPts val="0"/>
                        </a:spcAft>
                        <a:buClrTx/>
                        <a:buSzTx/>
                        <a:buFontTx/>
                        <a:buNone/>
                        <a:tabLst/>
                        <a:defRPr/>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Total Costs</a:t>
                      </a:r>
                      <a:endParaRPr kumimoji="0" lang="en-GB"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3,575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3,895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400"/>
                        </a:lnSpc>
                        <a:spcBef>
                          <a:spcPts val="0"/>
                        </a:spcBef>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4,105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4372793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16868"/>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2100" b="1" dirty="0" smtClean="0"/>
              <a:t>Goods </a:t>
            </a:r>
            <a:r>
              <a:rPr lang="en-US" sz="2100" b="1" dirty="0"/>
              <a:t>received note </a:t>
            </a:r>
            <a:r>
              <a:rPr lang="en-US" sz="2100" dirty="0"/>
              <a:t>- Record of goods received at the point of receipt. This record is used to confirm all goods have been received and often compared to a purchase order before payment is issued</a:t>
            </a:r>
            <a:r>
              <a:rPr lang="en-US" sz="2100" dirty="0" smtClean="0"/>
              <a:t>. Items include Product, Code, Number of products in the delivery, time, date and signature of receiver as proof of receipt.</a:t>
            </a:r>
          </a:p>
          <a:p>
            <a:pPr marL="360363" lvl="1" indent="-342900">
              <a:spcAft>
                <a:spcPts val="600"/>
              </a:spcAft>
              <a:buClr>
                <a:srgbClr val="00B050"/>
              </a:buClr>
              <a:buFont typeface="Wingdings 3" panose="05040102010807070707" pitchFamily="18" charset="2"/>
              <a:buChar char=""/>
            </a:pPr>
            <a:r>
              <a:rPr lang="en-US" sz="2100" b="1" dirty="0" smtClean="0"/>
              <a:t>Payslip</a:t>
            </a:r>
            <a:r>
              <a:rPr lang="en-US" sz="2100" dirty="0" smtClean="0"/>
              <a:t> - </a:t>
            </a:r>
            <a:r>
              <a:rPr lang="en-US" sz="2100" dirty="0"/>
              <a:t>a note given to an employee when they have been paid, detailing the amount of pay given, and the tax and insurance deducted</a:t>
            </a:r>
            <a:r>
              <a:rPr lang="en-US" sz="2100" dirty="0" smtClean="0"/>
              <a:t>. This includes name, National Insurance Number, Rate of Pay, Deductions and additions (time off, overtime and overtime rate, breakages etc.) Gross Pay (Pay before tax deductions) and </a:t>
            </a:r>
            <a:r>
              <a:rPr lang="en-US" sz="2100" dirty="0" err="1" smtClean="0"/>
              <a:t>Nett</a:t>
            </a:r>
            <a:r>
              <a:rPr lang="en-US" sz="2100" dirty="0" smtClean="0"/>
              <a:t> Pay (Pay after all deductions).</a:t>
            </a:r>
          </a:p>
          <a:p>
            <a:pPr marL="360363" lvl="1" indent="-342900">
              <a:spcAft>
                <a:spcPts val="600"/>
              </a:spcAft>
              <a:buClr>
                <a:srgbClr val="00B050"/>
              </a:buClr>
              <a:buFont typeface="Wingdings 3" panose="05040102010807070707" pitchFamily="18" charset="2"/>
              <a:buChar char=""/>
            </a:pPr>
            <a:r>
              <a:rPr lang="en-US" sz="2100" b="1" dirty="0" smtClean="0"/>
              <a:t>Receipt</a:t>
            </a:r>
            <a:r>
              <a:rPr lang="en-US" sz="2100" dirty="0" smtClean="0"/>
              <a:t> </a:t>
            </a:r>
            <a:r>
              <a:rPr lang="en-US" sz="2100" dirty="0"/>
              <a:t>- A receipt is a written acknowledgment that a person has received money or property in payment following a sale or other transfer of goods or provision of a service</a:t>
            </a:r>
            <a:r>
              <a:rPr lang="en-US" sz="2100" dirty="0" smtClean="0"/>
              <a:t>. There </a:t>
            </a:r>
            <a:r>
              <a:rPr lang="en-US" sz="2100" dirty="0"/>
              <a:t>is usually no set form for a receipt, such as a requirement that it be machine generated</a:t>
            </a:r>
            <a:r>
              <a:rPr lang="en-US" sz="2100" dirty="0" smtClean="0"/>
              <a:t>. Details include Cost, Time, Date, Item code and Vendor.</a:t>
            </a:r>
          </a:p>
        </p:txBody>
      </p:sp>
      <p:sp>
        <p:nvSpPr>
          <p:cNvPr id="14" name="Title 2"/>
          <p:cNvSpPr>
            <a:spLocks noGrp="1"/>
          </p:cNvSpPr>
          <p:nvPr>
            <p:ph type="title"/>
          </p:nvPr>
        </p:nvSpPr>
        <p:spPr>
          <a:xfrm>
            <a:off x="70266" y="72008"/>
            <a:ext cx="8859452" cy="548680"/>
          </a:xfrm>
        </p:spPr>
        <p:txBody>
          <a:bodyPr>
            <a:noAutofit/>
          </a:bodyPr>
          <a:lstStyle/>
          <a:p>
            <a:r>
              <a:rPr lang="en-US" sz="2600" dirty="0"/>
              <a:t>3.2 - </a:t>
            </a:r>
            <a:r>
              <a:rPr lang="en-US" sz="2600" dirty="0" smtClean="0"/>
              <a:t>Purpose </a:t>
            </a:r>
            <a:r>
              <a:rPr lang="en-US" sz="2600" dirty="0"/>
              <a:t>and </a:t>
            </a:r>
            <a:r>
              <a:rPr lang="en-US" sz="2600" dirty="0" smtClean="0"/>
              <a:t>Interpretation </a:t>
            </a:r>
            <a:r>
              <a:rPr lang="en-US" sz="2600" dirty="0"/>
              <a:t>of other </a:t>
            </a:r>
            <a:r>
              <a:rPr lang="en-US" sz="2600" dirty="0" smtClean="0"/>
              <a:t>Business Documents</a:t>
            </a:r>
            <a:endParaRPr lang="en-US" sz="2600" dirty="0"/>
          </a:p>
        </p:txBody>
      </p:sp>
    </p:spTree>
    <p:extLst>
      <p:ext uri="{BB962C8B-B14F-4D97-AF65-F5344CB8AC3E}">
        <p14:creationId xmlns:p14="http://schemas.microsoft.com/office/powerpoint/2010/main" val="279808093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a:t>3.2 - </a:t>
            </a:r>
            <a:r>
              <a:rPr lang="en-US" sz="2600" dirty="0" smtClean="0"/>
              <a:t>Purpose </a:t>
            </a:r>
            <a:r>
              <a:rPr lang="en-US" sz="2600" dirty="0"/>
              <a:t>and </a:t>
            </a:r>
            <a:r>
              <a:rPr lang="en-US" sz="2600" dirty="0" smtClean="0"/>
              <a:t>Interpretation </a:t>
            </a:r>
            <a:r>
              <a:rPr lang="en-US" sz="2600" dirty="0"/>
              <a:t>of other </a:t>
            </a:r>
            <a:r>
              <a:rPr lang="en-US" sz="2600" dirty="0" smtClean="0"/>
              <a:t>Business Documents</a:t>
            </a:r>
            <a:endParaRPr lang="en-US" sz="2600" dirty="0"/>
          </a:p>
        </p:txBody>
      </p:sp>
      <p:pic>
        <p:nvPicPr>
          <p:cNvPr id="2" name="Picture 1">
            <a:hlinkClick r:id="rId3" action="ppaction://hlinkfile"/>
          </p:cNvPr>
          <p:cNvPicPr>
            <a:picLocks noChangeAspect="1"/>
          </p:cNvPicPr>
          <p:nvPr/>
        </p:nvPicPr>
        <p:blipFill rotWithShape="1">
          <a:blip r:embed="rId4" cstate="print">
            <a:extLst>
              <a:ext uri="{28A0092B-C50C-407E-A947-70E740481C1C}">
                <a14:useLocalDpi xmlns:a14="http://schemas.microsoft.com/office/drawing/2010/main" val="0"/>
              </a:ext>
            </a:extLst>
          </a:blip>
          <a:srcRect l="7066" t="12201" r="7944" b="17451"/>
          <a:stretch/>
        </p:blipFill>
        <p:spPr>
          <a:xfrm>
            <a:off x="251520" y="1052736"/>
            <a:ext cx="4752528" cy="3282674"/>
          </a:xfrm>
          <a:prstGeom prst="rect">
            <a:avLst/>
          </a:prstGeom>
          <a:effectLst>
            <a:outerShdw blurRad="165100" dist="38100" dir="2700000" sx="102000" sy="102000" algn="tl" rotWithShape="0">
              <a:prstClr val="black">
                <a:alpha val="40000"/>
              </a:prstClr>
            </a:outerShdw>
          </a:effec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16215" y="1052736"/>
            <a:ext cx="2297833" cy="3446750"/>
          </a:xfrm>
          <a:prstGeom prst="rect">
            <a:avLst/>
          </a:prstGeom>
          <a:effectLst>
            <a:outerShdw blurRad="165100" dist="38100" dir="2700000" sx="102000" sy="102000" algn="tl" rotWithShape="0">
              <a:prstClr val="black">
                <a:alpha val="40000"/>
              </a:prstClr>
            </a:outerShdw>
          </a:effectLst>
        </p:spPr>
      </p:pic>
      <p:pic>
        <p:nvPicPr>
          <p:cNvPr id="3" name="Picture 2">
            <a:hlinkClick r:id="rId6" action="ppaction://hlinkfile"/>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15816" y="3645024"/>
            <a:ext cx="4536504" cy="2957690"/>
          </a:xfrm>
          <a:prstGeom prst="rect">
            <a:avLst/>
          </a:prstGeom>
          <a:effectLst>
            <a:outerShdw blurRad="165100" dist="38100" dir="2700000" sx="102000" sy="102000" algn="tl" rotWithShape="0">
              <a:prstClr val="black">
                <a:alpha val="40000"/>
              </a:prstClr>
            </a:outerShdw>
          </a:effectLst>
        </p:spPr>
      </p:pic>
      <p:sp>
        <p:nvSpPr>
          <p:cNvPr id="7" name="Rectangle 6"/>
          <p:cNvSpPr/>
          <p:nvPr/>
        </p:nvSpPr>
        <p:spPr>
          <a:xfrm>
            <a:off x="251520" y="4398126"/>
            <a:ext cx="2441694" cy="369332"/>
          </a:xfrm>
          <a:prstGeom prst="rect">
            <a:avLst/>
          </a:prstGeom>
          <a:effectLst>
            <a:outerShdw blurRad="50800" dist="38100" dir="2700000" algn="tl" rotWithShape="0">
              <a:prstClr val="black">
                <a:alpha val="40000"/>
              </a:prstClr>
            </a:outerShdw>
          </a:effectLst>
        </p:spPr>
        <p:txBody>
          <a:bodyPr wrap="none">
            <a:spAutoFit/>
          </a:bodyPr>
          <a:lstStyle/>
          <a:p>
            <a:r>
              <a:rPr lang="en-US" dirty="0" smtClean="0"/>
              <a:t>Goods Received Note</a:t>
            </a:r>
            <a:endParaRPr lang="en-GB" dirty="0"/>
          </a:p>
        </p:txBody>
      </p:sp>
      <p:sp>
        <p:nvSpPr>
          <p:cNvPr id="9" name="Rectangle 8"/>
          <p:cNvSpPr/>
          <p:nvPr/>
        </p:nvSpPr>
        <p:spPr>
          <a:xfrm>
            <a:off x="1987357" y="5661248"/>
            <a:ext cx="928459" cy="369332"/>
          </a:xfrm>
          <a:prstGeom prst="rect">
            <a:avLst/>
          </a:prstGeom>
          <a:effectLst>
            <a:outerShdw blurRad="50800" dist="38100" dir="2700000" algn="tl" rotWithShape="0">
              <a:prstClr val="black">
                <a:alpha val="40000"/>
              </a:prstClr>
            </a:outerShdw>
          </a:effectLst>
        </p:spPr>
        <p:txBody>
          <a:bodyPr wrap="none">
            <a:spAutoFit/>
          </a:bodyPr>
          <a:lstStyle/>
          <a:p>
            <a:r>
              <a:rPr lang="en-US" dirty="0" smtClean="0"/>
              <a:t>Payslip</a:t>
            </a:r>
            <a:endParaRPr lang="en-GB" dirty="0"/>
          </a:p>
        </p:txBody>
      </p:sp>
      <p:sp>
        <p:nvSpPr>
          <p:cNvPr id="10" name="Rectangle 9"/>
          <p:cNvSpPr/>
          <p:nvPr/>
        </p:nvSpPr>
        <p:spPr>
          <a:xfrm>
            <a:off x="7674922" y="4562202"/>
            <a:ext cx="966931" cy="646331"/>
          </a:xfrm>
          <a:prstGeom prst="rect">
            <a:avLst/>
          </a:prstGeom>
          <a:effectLst>
            <a:outerShdw blurRad="50800" dist="38100" dir="2700000" algn="tl" rotWithShape="0">
              <a:prstClr val="black">
                <a:alpha val="40000"/>
              </a:prstClr>
            </a:outerShdw>
          </a:effectLst>
        </p:spPr>
        <p:txBody>
          <a:bodyPr wrap="none">
            <a:spAutoFit/>
          </a:bodyPr>
          <a:lstStyle/>
          <a:p>
            <a:pPr algn="ctr"/>
            <a:r>
              <a:rPr lang="en-US" dirty="0" smtClean="0"/>
              <a:t>Goods </a:t>
            </a:r>
            <a:br>
              <a:rPr lang="en-US" dirty="0" smtClean="0"/>
            </a:br>
            <a:r>
              <a:rPr lang="en-US" dirty="0" smtClean="0"/>
              <a:t>Receipt</a:t>
            </a:r>
            <a:endParaRPr lang="en-GB" dirty="0"/>
          </a:p>
        </p:txBody>
      </p:sp>
    </p:spTree>
    <p:extLst>
      <p:ext uri="{BB962C8B-B14F-4D97-AF65-F5344CB8AC3E}">
        <p14:creationId xmlns:p14="http://schemas.microsoft.com/office/powerpoint/2010/main" val="109081611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769989"/>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600" b="1" dirty="0" smtClean="0"/>
              <a:t>Remittance Advice Slip </a:t>
            </a:r>
            <a:r>
              <a:rPr lang="en-US" sz="1600" dirty="0"/>
              <a:t>- A document sent by a customer to the supplier of a product or service informing the supplier of the payment of their invoice or bill. </a:t>
            </a:r>
            <a:r>
              <a:rPr lang="en-US" sz="1600" dirty="0" smtClean="0"/>
              <a:t>This </a:t>
            </a:r>
            <a:r>
              <a:rPr lang="en-US" sz="1600" dirty="0"/>
              <a:t>slip is typically included by the customer along with their payment check and could also be attached to it in some way</a:t>
            </a:r>
            <a:r>
              <a:rPr lang="en-US" sz="1600" dirty="0" smtClean="0"/>
              <a:t>. Details would include Price, Time, Date, Goods purchased, and date due.</a:t>
            </a:r>
          </a:p>
          <a:p>
            <a:pPr marL="360363" lvl="1" indent="-342900">
              <a:spcAft>
                <a:spcPts val="600"/>
              </a:spcAft>
              <a:buClr>
                <a:srgbClr val="00B050"/>
              </a:buClr>
              <a:buFont typeface="Wingdings 3" panose="05040102010807070707" pitchFamily="18" charset="2"/>
              <a:buChar char=""/>
            </a:pPr>
            <a:r>
              <a:rPr lang="en-US" sz="1600" b="1" dirty="0" smtClean="0"/>
              <a:t>Request </a:t>
            </a:r>
            <a:r>
              <a:rPr lang="en-US" sz="1600" b="1" dirty="0"/>
              <a:t>for </a:t>
            </a:r>
            <a:r>
              <a:rPr lang="en-US" sz="1600" b="1" dirty="0" smtClean="0"/>
              <a:t>Repair Form </a:t>
            </a:r>
            <a:r>
              <a:rPr lang="en-US" sz="1600" dirty="0" smtClean="0"/>
              <a:t>– A form sent with goods or a request to attend to goods, premises or room to repair something in place or take away. E.g. a maintenance request to remove or fix broken chairs in a classroom. Details include, Room, Item, Class, reason for breakage or damage and who requested it.</a:t>
            </a:r>
          </a:p>
          <a:p>
            <a:pPr marL="342900" indent="-342900">
              <a:spcAft>
                <a:spcPts val="600"/>
              </a:spcAft>
              <a:buClr>
                <a:srgbClr val="00B050"/>
              </a:buClr>
              <a:buFont typeface="Wingdings 3" panose="05040102010807070707" pitchFamily="18" charset="2"/>
              <a:buChar char=""/>
            </a:pPr>
            <a:r>
              <a:rPr lang="en-US" sz="1600" b="1" dirty="0" smtClean="0">
                <a:solidFill>
                  <a:srgbClr val="FF0000"/>
                </a:solidFill>
              </a:rPr>
              <a:t>Task 3.7 </a:t>
            </a:r>
            <a:r>
              <a:rPr lang="en-US" sz="1600" dirty="0" smtClean="0">
                <a:solidFill>
                  <a:srgbClr val="FF0000"/>
                </a:solidFill>
              </a:rPr>
              <a:t>– Using the table below draw up a list of things you need to have on each Other Business Document listed.</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a:t>3.2 - </a:t>
            </a:r>
            <a:r>
              <a:rPr lang="en-US" sz="2600" dirty="0" smtClean="0"/>
              <a:t>Purpose </a:t>
            </a:r>
            <a:r>
              <a:rPr lang="en-US" sz="2600" dirty="0"/>
              <a:t>and </a:t>
            </a:r>
            <a:r>
              <a:rPr lang="en-US" sz="2600" dirty="0" smtClean="0"/>
              <a:t>Interpretation </a:t>
            </a:r>
            <a:r>
              <a:rPr lang="en-US" sz="2600" dirty="0"/>
              <a:t>of other </a:t>
            </a:r>
            <a:r>
              <a:rPr lang="en-US" sz="2600" dirty="0" smtClean="0"/>
              <a:t>Business Documents</a:t>
            </a:r>
            <a:endParaRPr lang="en-US" sz="2600" dirty="0"/>
          </a:p>
        </p:txBody>
      </p:sp>
      <p:graphicFrame>
        <p:nvGraphicFramePr>
          <p:cNvPr id="2" name="Table 1"/>
          <p:cNvGraphicFramePr>
            <a:graphicFrameLocks noGrp="1"/>
          </p:cNvGraphicFramePr>
          <p:nvPr>
            <p:extLst>
              <p:ext uri="{D42A27DB-BD31-4B8C-83A1-F6EECF244321}">
                <p14:modId xmlns:p14="http://schemas.microsoft.com/office/powerpoint/2010/main" val="3053028406"/>
              </p:ext>
            </p:extLst>
          </p:nvPr>
        </p:nvGraphicFramePr>
        <p:xfrm>
          <a:off x="251516" y="3789000"/>
          <a:ext cx="8568956" cy="2880360"/>
        </p:xfrm>
        <a:graphic>
          <a:graphicData uri="http://schemas.openxmlformats.org/drawingml/2006/table">
            <a:tbl>
              <a:tblPr firstRow="1" bandRow="1">
                <a:tableStyleId>{5C22544A-7EE6-4342-B048-85BDC9FD1C3A}</a:tableStyleId>
              </a:tblPr>
              <a:tblGrid>
                <a:gridCol w="2592292"/>
                <a:gridCol w="1800200"/>
                <a:gridCol w="1296144"/>
                <a:gridCol w="2880320"/>
              </a:tblGrid>
              <a:tr h="309058">
                <a:tc>
                  <a:txBody>
                    <a:bodyPr/>
                    <a:lstStyle/>
                    <a:p>
                      <a:r>
                        <a:rPr lang="en-GB" sz="1500" dirty="0" smtClean="0">
                          <a:latin typeface="Arial" panose="020B0604020202020204" pitchFamily="34" charset="0"/>
                          <a:cs typeface="Arial" panose="020B0604020202020204" pitchFamily="34" charset="0"/>
                        </a:rPr>
                        <a:t>Document</a:t>
                      </a:r>
                      <a:endParaRPr lang="en-GB" sz="1500" dirty="0">
                        <a:latin typeface="Arial" panose="020B0604020202020204" pitchFamily="34" charset="0"/>
                        <a:cs typeface="Arial" panose="020B0604020202020204" pitchFamily="34" charset="0"/>
                      </a:endParaRPr>
                    </a:p>
                  </a:txBody>
                  <a:tcPr/>
                </a:tc>
                <a:tc>
                  <a:txBody>
                    <a:bodyPr/>
                    <a:lstStyle/>
                    <a:p>
                      <a:r>
                        <a:rPr lang="en-GB" sz="1500" dirty="0" smtClean="0">
                          <a:latin typeface="Arial" panose="020B0604020202020204" pitchFamily="34" charset="0"/>
                          <a:cs typeface="Arial" panose="020B0604020202020204" pitchFamily="34" charset="0"/>
                        </a:rPr>
                        <a:t>Example of Use</a:t>
                      </a:r>
                      <a:endParaRPr lang="en-GB" sz="1500" dirty="0">
                        <a:latin typeface="Arial" panose="020B0604020202020204" pitchFamily="34" charset="0"/>
                        <a:cs typeface="Arial" panose="020B0604020202020204" pitchFamily="34" charset="0"/>
                      </a:endParaRPr>
                    </a:p>
                  </a:txBody>
                  <a:tcPr/>
                </a:tc>
                <a:tc>
                  <a:txBody>
                    <a:bodyPr/>
                    <a:lstStyle/>
                    <a:p>
                      <a:r>
                        <a:rPr lang="en-GB" sz="1500" dirty="0" smtClean="0">
                          <a:latin typeface="Arial" panose="020B0604020202020204" pitchFamily="34" charset="0"/>
                          <a:cs typeface="Arial" panose="020B0604020202020204" pitchFamily="34" charset="0"/>
                        </a:rPr>
                        <a:t>Timescale</a:t>
                      </a:r>
                      <a:endParaRPr lang="en-GB" sz="1500" dirty="0">
                        <a:latin typeface="Arial" panose="020B0604020202020204" pitchFamily="34" charset="0"/>
                        <a:cs typeface="Arial" panose="020B0604020202020204" pitchFamily="34" charset="0"/>
                      </a:endParaRPr>
                    </a:p>
                  </a:txBody>
                  <a:tcPr/>
                </a:tc>
                <a:tc>
                  <a:txBody>
                    <a:bodyPr/>
                    <a:lstStyle/>
                    <a:p>
                      <a:r>
                        <a:rPr lang="en-GB" sz="1500" dirty="0" smtClean="0">
                          <a:latin typeface="Arial" panose="020B0604020202020204" pitchFamily="34" charset="0"/>
                          <a:cs typeface="Arial" panose="020B0604020202020204" pitchFamily="34" charset="0"/>
                        </a:rPr>
                        <a:t>List of features</a:t>
                      </a:r>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Bank</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Budget</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Delivery</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Goods Received</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Payslip</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Receipt</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Remittance Advice Slip</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9058">
                <a:tc>
                  <a:txBody>
                    <a:bodyPr/>
                    <a:lstStyle/>
                    <a:p>
                      <a:r>
                        <a:rPr lang="en-GB" sz="1500" dirty="0" smtClean="0">
                          <a:latin typeface="Arial" panose="020B0604020202020204" pitchFamily="34" charset="0"/>
                          <a:cs typeface="Arial" panose="020B0604020202020204" pitchFamily="34" charset="0"/>
                        </a:rPr>
                        <a:t>Request for Repair</a:t>
                      </a:r>
                      <a:r>
                        <a:rPr lang="en-GB" sz="1500" baseline="0" dirty="0" smtClean="0">
                          <a:latin typeface="Arial" panose="020B0604020202020204" pitchFamily="34" charset="0"/>
                          <a:cs typeface="Arial" panose="020B0604020202020204" pitchFamily="34" charset="0"/>
                        </a:rPr>
                        <a:t> Form</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741672410"/>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a:t>3.2 - </a:t>
            </a:r>
            <a:r>
              <a:rPr lang="en-US" sz="2600" dirty="0" smtClean="0"/>
              <a:t>Purpose </a:t>
            </a:r>
            <a:r>
              <a:rPr lang="en-US" sz="2600" dirty="0"/>
              <a:t>and </a:t>
            </a:r>
            <a:r>
              <a:rPr lang="en-US" sz="2600" dirty="0" smtClean="0"/>
              <a:t>Interpretation </a:t>
            </a:r>
            <a:r>
              <a:rPr lang="en-US" sz="2600" dirty="0"/>
              <a:t>of other </a:t>
            </a:r>
            <a:r>
              <a:rPr lang="en-US" sz="2600" dirty="0" smtClean="0"/>
              <a:t>Business Documents</a:t>
            </a:r>
            <a:endParaRPr lang="en-US" sz="2600" dirty="0"/>
          </a:p>
        </p:txBody>
      </p:sp>
      <p:pic>
        <p:nvPicPr>
          <p:cNvPr id="3" name="Picture 2">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662" y="1052736"/>
            <a:ext cx="4657378" cy="2028691"/>
          </a:xfrm>
          <a:prstGeom prst="rect">
            <a:avLst/>
          </a:prstGeom>
          <a:effectLst>
            <a:outerShdw blurRad="190500" dist="38100" dir="2700000" sx="104000" sy="104000" algn="tl" rotWithShape="0">
              <a:prstClr val="black">
                <a:alpha val="40000"/>
              </a:prstClr>
            </a:outerShdw>
          </a:effectLst>
        </p:spPr>
      </p:pic>
      <p:sp>
        <p:nvSpPr>
          <p:cNvPr id="5" name="Rectangle 4"/>
          <p:cNvSpPr/>
          <p:nvPr/>
        </p:nvSpPr>
        <p:spPr>
          <a:xfrm>
            <a:off x="5724128" y="6209928"/>
            <a:ext cx="2787943" cy="369332"/>
          </a:xfrm>
          <a:prstGeom prst="rect">
            <a:avLst/>
          </a:prstGeom>
          <a:effectLst>
            <a:outerShdw blurRad="50800" dist="38100" dir="2700000" algn="tl" rotWithShape="0">
              <a:prstClr val="black">
                <a:alpha val="40000"/>
              </a:prstClr>
            </a:outerShdw>
          </a:effectLst>
        </p:spPr>
        <p:txBody>
          <a:bodyPr wrap="none">
            <a:spAutoFit/>
          </a:bodyPr>
          <a:lstStyle/>
          <a:p>
            <a:r>
              <a:rPr lang="en-US" dirty="0"/>
              <a:t>Request for Repair Form </a:t>
            </a:r>
            <a:endParaRPr lang="en-GB" dirty="0"/>
          </a:p>
        </p:txBody>
      </p:sp>
      <p:pic>
        <p:nvPicPr>
          <p:cNvPr id="6" name="Picture 5">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50748" y="1052736"/>
            <a:ext cx="3769724" cy="5157192"/>
          </a:xfrm>
          <a:prstGeom prst="rect">
            <a:avLst/>
          </a:prstGeom>
          <a:effectLst>
            <a:outerShdw blurRad="190500" dist="38100" dir="2700000" sx="104000" sy="104000" algn="tl" rotWithShape="0">
              <a:prstClr val="black">
                <a:alpha val="40000"/>
              </a:prstClr>
            </a:outerShdw>
          </a:effectLst>
        </p:spPr>
      </p:pic>
      <p:sp>
        <p:nvSpPr>
          <p:cNvPr id="9" name="Rectangle 8"/>
          <p:cNvSpPr/>
          <p:nvPr/>
        </p:nvSpPr>
        <p:spPr>
          <a:xfrm>
            <a:off x="1475656" y="3081427"/>
            <a:ext cx="2544351" cy="369332"/>
          </a:xfrm>
          <a:prstGeom prst="rect">
            <a:avLst/>
          </a:prstGeom>
          <a:effectLst>
            <a:outerShdw blurRad="50800" dist="38100" dir="2700000" algn="tl" rotWithShape="0">
              <a:prstClr val="black">
                <a:alpha val="40000"/>
              </a:prstClr>
            </a:outerShdw>
          </a:effectLst>
        </p:spPr>
        <p:txBody>
          <a:bodyPr wrap="none">
            <a:spAutoFit/>
          </a:bodyPr>
          <a:lstStyle/>
          <a:p>
            <a:r>
              <a:rPr lang="en-US" dirty="0" smtClean="0"/>
              <a:t>Remittance Advice Slip</a:t>
            </a:r>
            <a:endParaRPr lang="en-GB" dirty="0"/>
          </a:p>
        </p:txBody>
      </p:sp>
      <p:sp>
        <p:nvSpPr>
          <p:cNvPr id="10" name="Rectangle 9"/>
          <p:cNvSpPr/>
          <p:nvPr/>
        </p:nvSpPr>
        <p:spPr>
          <a:xfrm>
            <a:off x="292088" y="3789040"/>
            <a:ext cx="4572000" cy="1200329"/>
          </a:xfrm>
          <a:prstGeom prst="rect">
            <a:avLst/>
          </a:prstGeom>
        </p:spPr>
        <p:txBody>
          <a:bodyPr>
            <a:spAutoFit/>
          </a:bodyPr>
          <a:lstStyle/>
          <a:p>
            <a:pPr marL="342900" indent="-342900">
              <a:spcAft>
                <a:spcPts val="600"/>
              </a:spcAft>
              <a:buClr>
                <a:srgbClr val="00B050"/>
              </a:buClr>
              <a:buFont typeface="Wingdings 3" panose="05040102010807070707" pitchFamily="18" charset="2"/>
              <a:buChar char=""/>
            </a:pPr>
            <a:r>
              <a:rPr lang="en-US" b="1" dirty="0">
                <a:solidFill>
                  <a:srgbClr val="FF0000"/>
                </a:solidFill>
              </a:rPr>
              <a:t>Task </a:t>
            </a:r>
            <a:r>
              <a:rPr lang="en-US" b="1" dirty="0" smtClean="0">
                <a:solidFill>
                  <a:srgbClr val="FF0000"/>
                </a:solidFill>
              </a:rPr>
              <a:t>3.8 </a:t>
            </a:r>
            <a:r>
              <a:rPr lang="en-US" dirty="0">
                <a:solidFill>
                  <a:srgbClr val="FF0000"/>
                </a:solidFill>
              </a:rPr>
              <a:t>– </a:t>
            </a:r>
            <a:r>
              <a:rPr lang="en-US" dirty="0" smtClean="0">
                <a:solidFill>
                  <a:srgbClr val="FF0000"/>
                </a:solidFill>
              </a:rPr>
              <a:t>For </a:t>
            </a:r>
            <a:r>
              <a:rPr lang="en-US" dirty="0">
                <a:solidFill>
                  <a:srgbClr val="FF0000"/>
                </a:solidFill>
              </a:rPr>
              <a:t>each Other Business Document </a:t>
            </a:r>
            <a:r>
              <a:rPr lang="en-US" dirty="0" smtClean="0">
                <a:solidFill>
                  <a:srgbClr val="FF0000"/>
                </a:solidFill>
              </a:rPr>
              <a:t>listed, draw up an example of how your school would lay theirs out for a given purpose.</a:t>
            </a:r>
            <a:endParaRPr lang="en-US" dirty="0">
              <a:solidFill>
                <a:srgbClr val="FF0000"/>
              </a:solidFill>
            </a:endParaRPr>
          </a:p>
        </p:txBody>
      </p:sp>
    </p:spTree>
    <p:extLst>
      <p:ext uri="{BB962C8B-B14F-4D97-AF65-F5344CB8AC3E}">
        <p14:creationId xmlns:p14="http://schemas.microsoft.com/office/powerpoint/2010/main" val="168319327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63089"/>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900" dirty="0" smtClean="0"/>
              <a:t>How we </a:t>
            </a:r>
            <a:r>
              <a:rPr lang="en-US" sz="1900" dirty="0"/>
              <a:t>make payments </a:t>
            </a:r>
            <a:r>
              <a:rPr lang="en-US" sz="1900" dirty="0" smtClean="0"/>
              <a:t> for goods and services has changed little in the last twenty years but drastically in the last 100. We rarely pay cash for goods now over £50, we rarely carry cash of a large value. But businesses rarely pay cash at all. Methods include:</a:t>
            </a:r>
          </a:p>
          <a:p>
            <a:pPr marL="631825" lvl="1" indent="-271463">
              <a:spcAft>
                <a:spcPts val="600"/>
              </a:spcAft>
              <a:buClr>
                <a:srgbClr val="00B050"/>
              </a:buClr>
              <a:buFont typeface="Arial" panose="020B0604020202020204" pitchFamily="34" charset="0"/>
              <a:buChar char="•"/>
            </a:pPr>
            <a:r>
              <a:rPr lang="en-US" sz="1900" b="1" dirty="0" smtClean="0"/>
              <a:t>Cheque</a:t>
            </a:r>
            <a:r>
              <a:rPr lang="en-US" sz="1900" dirty="0" smtClean="0"/>
              <a:t> – This is an </a:t>
            </a:r>
            <a:r>
              <a:rPr lang="en-US" sz="1900" dirty="0"/>
              <a:t>order to a bank to pay a stated sum from the drawer's account, written on a specially printed </a:t>
            </a:r>
            <a:r>
              <a:rPr lang="en-US" sz="1900" dirty="0" smtClean="0"/>
              <a:t>form. Can include name, Account Number, Signature, Bank Details and possibly a magnetic ink number.</a:t>
            </a:r>
          </a:p>
          <a:p>
            <a:pPr marL="631825" lvl="1" indent="-271463">
              <a:spcAft>
                <a:spcPts val="600"/>
              </a:spcAft>
              <a:buClr>
                <a:srgbClr val="00B050"/>
              </a:buClr>
              <a:buFont typeface="Arial" panose="020B0604020202020204" pitchFamily="34" charset="0"/>
              <a:buChar char="•"/>
            </a:pPr>
            <a:r>
              <a:rPr lang="en-US" sz="1900" b="1" dirty="0" smtClean="0"/>
              <a:t>Credit </a:t>
            </a:r>
            <a:r>
              <a:rPr lang="en-US" sz="1900" b="1" dirty="0"/>
              <a:t>card </a:t>
            </a:r>
            <a:r>
              <a:rPr lang="en-US" sz="1900" dirty="0"/>
              <a:t>- </a:t>
            </a:r>
            <a:r>
              <a:rPr lang="en-US" sz="1900" dirty="0" smtClean="0"/>
              <a:t>A </a:t>
            </a:r>
            <a:r>
              <a:rPr lang="en-US" sz="1900" dirty="0"/>
              <a:t>small plastic card issued by a bank, building society, etc., allowing the holder to purchase goods or services on credit</a:t>
            </a:r>
            <a:r>
              <a:rPr lang="en-US" sz="1900" dirty="0" smtClean="0"/>
              <a:t>. Contains details such as Name and Bank number, a magnetic strip and a Chip with personal account details.</a:t>
            </a:r>
          </a:p>
          <a:p>
            <a:pPr marL="631825" lvl="1" indent="-271463">
              <a:spcAft>
                <a:spcPts val="600"/>
              </a:spcAft>
              <a:buClr>
                <a:srgbClr val="00B050"/>
              </a:buClr>
              <a:buFont typeface="Arial" panose="020B0604020202020204" pitchFamily="34" charset="0"/>
              <a:buChar char="•"/>
            </a:pPr>
            <a:r>
              <a:rPr lang="en-US" sz="1900" b="1" dirty="0" smtClean="0"/>
              <a:t>Debit </a:t>
            </a:r>
            <a:r>
              <a:rPr lang="en-US" sz="1900" b="1" dirty="0"/>
              <a:t>card </a:t>
            </a:r>
            <a:r>
              <a:rPr lang="en-US" sz="1900" dirty="0"/>
              <a:t>- </a:t>
            </a:r>
            <a:r>
              <a:rPr lang="en-US" sz="1900" dirty="0" smtClean="0"/>
              <a:t>A </a:t>
            </a:r>
            <a:r>
              <a:rPr lang="en-US" sz="1900" dirty="0"/>
              <a:t>card allowing the holder to transfer money electronically from their bank account when making a purchase</a:t>
            </a:r>
            <a:r>
              <a:rPr lang="en-US" sz="1900" dirty="0" smtClean="0"/>
              <a:t>. Has less purchasing power than a credit card. Has similar features of a Credit Card.</a:t>
            </a:r>
          </a:p>
          <a:p>
            <a:pPr marL="631825" lvl="1" indent="-271463">
              <a:spcAft>
                <a:spcPts val="600"/>
              </a:spcAft>
              <a:buClr>
                <a:srgbClr val="00B050"/>
              </a:buClr>
              <a:buFont typeface="Arial" panose="020B0604020202020204" pitchFamily="34" charset="0"/>
              <a:buChar char="•"/>
            </a:pPr>
            <a:r>
              <a:rPr lang="en-US" sz="1900" b="1" dirty="0" smtClean="0"/>
              <a:t>Credit and Debit </a:t>
            </a:r>
            <a:r>
              <a:rPr lang="en-US" sz="1900" b="1" dirty="0"/>
              <a:t>Card difference </a:t>
            </a:r>
            <a:r>
              <a:rPr lang="en-US" sz="1900" dirty="0"/>
              <a:t>- A debit card is not a credit card. When you use a debit card, the money is deducted from your checking account. With a credit card, you're borrowing money to be repaid later</a:t>
            </a:r>
            <a:r>
              <a:rPr lang="en-US" sz="190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2800" dirty="0"/>
              <a:t>3.3 - </a:t>
            </a:r>
            <a:r>
              <a:rPr lang="en-US" sz="2800" dirty="0" smtClean="0"/>
              <a:t>Making Payments </a:t>
            </a:r>
            <a:r>
              <a:rPr lang="en-US" sz="2800" dirty="0"/>
              <a:t>and the </a:t>
            </a:r>
            <a:r>
              <a:rPr lang="en-US" sz="2800" dirty="0" smtClean="0"/>
              <a:t>A&amp;D </a:t>
            </a:r>
            <a:r>
              <a:rPr lang="en-US" sz="2800" dirty="0"/>
              <a:t>of </a:t>
            </a:r>
            <a:r>
              <a:rPr lang="en-US" sz="2800" dirty="0" smtClean="0"/>
              <a:t>Payment Method</a:t>
            </a:r>
            <a:endParaRPr lang="en-US" sz="2800" dirty="0"/>
          </a:p>
        </p:txBody>
      </p:sp>
    </p:spTree>
    <p:extLst>
      <p:ext uri="{BB962C8B-B14F-4D97-AF65-F5344CB8AC3E}">
        <p14:creationId xmlns:p14="http://schemas.microsoft.com/office/powerpoint/2010/main" val="170494020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3.3 - </a:t>
            </a:r>
            <a:r>
              <a:rPr lang="en-US" sz="2800" dirty="0" smtClean="0"/>
              <a:t>Making Payments </a:t>
            </a:r>
            <a:r>
              <a:rPr lang="en-US" sz="2800" dirty="0"/>
              <a:t>and the </a:t>
            </a:r>
            <a:r>
              <a:rPr lang="en-US" sz="2800" dirty="0" smtClean="0"/>
              <a:t>A&amp;D </a:t>
            </a:r>
            <a:r>
              <a:rPr lang="en-US" sz="2800" dirty="0"/>
              <a:t>of </a:t>
            </a:r>
            <a:r>
              <a:rPr lang="en-US" sz="2800" dirty="0" smtClean="0"/>
              <a:t>Payment Method</a:t>
            </a:r>
            <a:endParaRPr lang="en-US" sz="28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3528" y="1052736"/>
            <a:ext cx="4073595" cy="2592288"/>
          </a:xfrm>
          <a:prstGeom prst="rect">
            <a:avLst/>
          </a:prstGeom>
          <a:effectLst>
            <a:outerShdw blurRad="190500" dist="38100" dir="2700000" sx="104000" sy="104000" algn="tl" rotWithShape="0">
              <a:prstClr val="black">
                <a:alpha val="40000"/>
              </a:prstClr>
            </a:outerShdw>
          </a:effectLst>
        </p:spPr>
      </p:pic>
      <p:sp>
        <p:nvSpPr>
          <p:cNvPr id="3" name="TextBox 2"/>
          <p:cNvSpPr txBox="1"/>
          <p:nvPr/>
        </p:nvSpPr>
        <p:spPr>
          <a:xfrm>
            <a:off x="1331640" y="3745543"/>
            <a:ext cx="1584176"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Credit Card</a:t>
            </a:r>
            <a:endParaRPr lang="en-GB" dirty="0"/>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638739" y="1052736"/>
            <a:ext cx="4109725" cy="2592288"/>
          </a:xfrm>
          <a:prstGeom prst="rect">
            <a:avLst/>
          </a:prstGeom>
          <a:effectLst>
            <a:outerShdw blurRad="190500" dist="38100" dir="2700000" sx="104000" sy="104000" algn="tl" rotWithShape="0">
              <a:prstClr val="black">
                <a:alpha val="40000"/>
              </a:prstClr>
            </a:outerShdw>
          </a:effectLst>
        </p:spPr>
      </p:pic>
      <p:sp>
        <p:nvSpPr>
          <p:cNvPr id="7" name="TextBox 6"/>
          <p:cNvSpPr txBox="1"/>
          <p:nvPr/>
        </p:nvSpPr>
        <p:spPr>
          <a:xfrm>
            <a:off x="5901513" y="3718522"/>
            <a:ext cx="1584176"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Debit Card</a:t>
            </a:r>
            <a:endParaRPr lang="en-GB"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42749" y="4149080"/>
            <a:ext cx="4949531" cy="2474766"/>
          </a:xfrm>
          <a:prstGeom prst="rect">
            <a:avLst/>
          </a:prstGeom>
          <a:effectLst>
            <a:outerShdw blurRad="190500" dist="38100" dir="2700000" sx="104000" sy="104000" algn="tl" rotWithShape="0">
              <a:prstClr val="black">
                <a:alpha val="40000"/>
              </a:prstClr>
            </a:outerShdw>
          </a:effectLst>
        </p:spPr>
      </p:pic>
      <p:sp>
        <p:nvSpPr>
          <p:cNvPr id="9" name="TextBox 8"/>
          <p:cNvSpPr txBox="1"/>
          <p:nvPr/>
        </p:nvSpPr>
        <p:spPr>
          <a:xfrm>
            <a:off x="7164288" y="5273805"/>
            <a:ext cx="1152128"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Cheque</a:t>
            </a:r>
            <a:endParaRPr lang="en-GB" dirty="0"/>
          </a:p>
        </p:txBody>
      </p:sp>
    </p:spTree>
    <p:extLst>
      <p:ext uri="{BB962C8B-B14F-4D97-AF65-F5344CB8AC3E}">
        <p14:creationId xmlns:p14="http://schemas.microsoft.com/office/powerpoint/2010/main" val="162328318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86145"/>
          </a:xfrm>
          <a:prstGeom prst="rect">
            <a:avLst/>
          </a:prstGeom>
        </p:spPr>
        <p:txBody>
          <a:bodyPr wrap="square">
            <a:spAutoFit/>
          </a:bodyPr>
          <a:lstStyle/>
          <a:p>
            <a:pPr marL="360363" lvl="1" indent="-342900">
              <a:spcAft>
                <a:spcPts val="600"/>
              </a:spcAft>
              <a:buClr>
                <a:srgbClr val="00B050"/>
              </a:buClr>
              <a:buFont typeface="Arial" panose="020B0604020202020204" pitchFamily="34" charset="0"/>
              <a:buChar char="•"/>
            </a:pPr>
            <a:r>
              <a:rPr lang="en-US" sz="1900" b="1" dirty="0" smtClean="0"/>
              <a:t>Online/digital </a:t>
            </a:r>
            <a:r>
              <a:rPr lang="en-US" sz="1900" b="1" dirty="0"/>
              <a:t>payment methods </a:t>
            </a:r>
            <a:r>
              <a:rPr lang="en-US" sz="1900" dirty="0"/>
              <a:t>-  An </a:t>
            </a:r>
            <a:r>
              <a:rPr lang="en-US" sz="1900" dirty="0" smtClean="0"/>
              <a:t>Online </a:t>
            </a:r>
            <a:r>
              <a:rPr lang="en-US" sz="1900" dirty="0"/>
              <a:t>payment system facilitates the acceptance of electronic payment for online transactions. Also known as a sample of Electronic Data Interchange (EDI), </a:t>
            </a:r>
            <a:r>
              <a:rPr lang="en-US" sz="1900" dirty="0" smtClean="0"/>
              <a:t>online </a:t>
            </a:r>
            <a:r>
              <a:rPr lang="en-US" sz="1900" dirty="0"/>
              <a:t>payment systems have become increasingly popular due to the widespread use of the internet-based shopping and banking</a:t>
            </a:r>
            <a:r>
              <a:rPr lang="en-US" sz="1900" dirty="0" smtClean="0"/>
              <a:t>. Examples include </a:t>
            </a:r>
            <a:r>
              <a:rPr lang="en-US" sz="1900" dirty="0" err="1" smtClean="0"/>
              <a:t>WorldPay</a:t>
            </a:r>
            <a:r>
              <a:rPr lang="en-US" sz="1900" dirty="0" smtClean="0"/>
              <a:t>, </a:t>
            </a:r>
            <a:r>
              <a:rPr lang="en-US" sz="1900" dirty="0" err="1" smtClean="0"/>
              <a:t>Paypal</a:t>
            </a:r>
            <a:r>
              <a:rPr lang="en-US" sz="1900" dirty="0" smtClean="0"/>
              <a:t>, Bitcoin etc. Details include logging in, verification methods and receipt verifications.</a:t>
            </a:r>
          </a:p>
          <a:p>
            <a:pPr marL="360363" lvl="1" indent="-342900">
              <a:spcAft>
                <a:spcPts val="600"/>
              </a:spcAft>
              <a:buClr>
                <a:srgbClr val="00B050"/>
              </a:buClr>
              <a:buFont typeface="Arial" panose="020B0604020202020204" pitchFamily="34" charset="0"/>
              <a:buChar char="•"/>
            </a:pPr>
            <a:r>
              <a:rPr lang="en-US" sz="1900" b="1" dirty="0" smtClean="0"/>
              <a:t>Bank Payments</a:t>
            </a:r>
            <a:r>
              <a:rPr lang="en-US" sz="1900" dirty="0" smtClean="0"/>
              <a:t> – These are payments made from a user directly to a company through a bank payment (C2B) or transfer from a company to company of money for payments (B2B). Transfer processes include:</a:t>
            </a:r>
          </a:p>
          <a:p>
            <a:pPr marL="631825" lvl="2" indent="-254000">
              <a:spcAft>
                <a:spcPts val="600"/>
              </a:spcAft>
              <a:buClr>
                <a:srgbClr val="00B050"/>
              </a:buClr>
              <a:buFont typeface="Arial" panose="020B0604020202020204" pitchFamily="34" charset="0"/>
              <a:buChar char="•"/>
            </a:pPr>
            <a:r>
              <a:rPr lang="en-US" sz="1900" b="1" dirty="0" smtClean="0"/>
              <a:t>Paying In Slip </a:t>
            </a:r>
            <a:r>
              <a:rPr lang="en-US" sz="1900" dirty="0"/>
              <a:t>-  When a person wants to deposit checks or cash in </a:t>
            </a:r>
            <a:r>
              <a:rPr lang="en-US" sz="1900" dirty="0" smtClean="0"/>
              <a:t>their </a:t>
            </a:r>
            <a:r>
              <a:rPr lang="en-US" sz="1900" dirty="0"/>
              <a:t>bank account </a:t>
            </a:r>
            <a:r>
              <a:rPr lang="en-US" sz="1900" dirty="0" smtClean="0"/>
              <a:t>they fill </a:t>
            </a:r>
            <a:r>
              <a:rPr lang="en-US" sz="1900" dirty="0"/>
              <a:t>out a slip to show the number of his account, the date, and the details of the </a:t>
            </a:r>
            <a:r>
              <a:rPr lang="en-US" sz="1900" dirty="0" smtClean="0"/>
              <a:t>deposit and give it with the payment to the bank or through the cash machine in the bank.</a:t>
            </a:r>
          </a:p>
          <a:p>
            <a:pPr marL="631825" lvl="2" indent="-254000">
              <a:spcAft>
                <a:spcPts val="600"/>
              </a:spcAft>
              <a:buClr>
                <a:srgbClr val="00B050"/>
              </a:buClr>
              <a:buFont typeface="Arial" panose="020B0604020202020204" pitchFamily="34" charset="0"/>
              <a:buChar char="•"/>
            </a:pPr>
            <a:r>
              <a:rPr lang="en-US" sz="1900" b="1" dirty="0" smtClean="0"/>
              <a:t>Electronic Transfer </a:t>
            </a:r>
            <a:r>
              <a:rPr lang="en-US" sz="1900" dirty="0"/>
              <a:t>- </a:t>
            </a:r>
            <a:r>
              <a:rPr lang="en-US" sz="1900" dirty="0" smtClean="0"/>
              <a:t>This </a:t>
            </a:r>
            <a:r>
              <a:rPr lang="en-US" sz="1900" dirty="0"/>
              <a:t>is the electronic transfer of money from one bank account to another, either within a single financial institution or across multiple institutions, via computer-based systems, without the direct intervention of bank staff.</a:t>
            </a:r>
            <a:endParaRPr lang="en-US" sz="1900" dirty="0" smtClean="0"/>
          </a:p>
        </p:txBody>
      </p:sp>
      <p:sp>
        <p:nvSpPr>
          <p:cNvPr id="14" name="Title 2"/>
          <p:cNvSpPr>
            <a:spLocks noGrp="1"/>
          </p:cNvSpPr>
          <p:nvPr>
            <p:ph type="title"/>
          </p:nvPr>
        </p:nvSpPr>
        <p:spPr>
          <a:xfrm>
            <a:off x="70266" y="72008"/>
            <a:ext cx="8859452" cy="548680"/>
          </a:xfrm>
        </p:spPr>
        <p:txBody>
          <a:bodyPr>
            <a:noAutofit/>
          </a:bodyPr>
          <a:lstStyle/>
          <a:p>
            <a:r>
              <a:rPr lang="en-US" sz="2800" dirty="0"/>
              <a:t>3.3 - </a:t>
            </a:r>
            <a:r>
              <a:rPr lang="en-US" sz="2800" dirty="0" smtClean="0"/>
              <a:t>Making Payments </a:t>
            </a:r>
            <a:r>
              <a:rPr lang="en-US" sz="2800" dirty="0"/>
              <a:t>and the </a:t>
            </a:r>
            <a:r>
              <a:rPr lang="en-US" sz="2800" dirty="0" smtClean="0"/>
              <a:t>A&amp;D </a:t>
            </a:r>
            <a:r>
              <a:rPr lang="en-US" sz="2800" dirty="0"/>
              <a:t>of </a:t>
            </a:r>
            <a:r>
              <a:rPr lang="en-US" sz="2800" dirty="0" smtClean="0"/>
              <a:t>Payment Method</a:t>
            </a:r>
            <a:endParaRPr lang="en-US" sz="2800" dirty="0"/>
          </a:p>
        </p:txBody>
      </p:sp>
    </p:spTree>
    <p:extLst>
      <p:ext uri="{BB962C8B-B14F-4D97-AF65-F5344CB8AC3E}">
        <p14:creationId xmlns:p14="http://schemas.microsoft.com/office/powerpoint/2010/main" val="256324238"/>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3.3 - </a:t>
            </a:r>
            <a:r>
              <a:rPr lang="en-US" sz="2800" dirty="0" smtClean="0"/>
              <a:t>Making Payments </a:t>
            </a:r>
            <a:r>
              <a:rPr lang="en-US" sz="2800" dirty="0"/>
              <a:t>and the </a:t>
            </a:r>
            <a:r>
              <a:rPr lang="en-US" sz="2800" dirty="0" smtClean="0"/>
              <a:t>A&amp;D </a:t>
            </a:r>
            <a:r>
              <a:rPr lang="en-US" sz="2800" dirty="0"/>
              <a:t>of </a:t>
            </a:r>
            <a:r>
              <a:rPr lang="en-US" sz="2800" dirty="0" smtClean="0"/>
              <a:t>Payment Method</a:t>
            </a:r>
            <a:endParaRPr lang="en-US" sz="28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585" y="1101080"/>
            <a:ext cx="4951487" cy="2627655"/>
          </a:xfrm>
          <a:prstGeom prst="rect">
            <a:avLst/>
          </a:prstGeom>
          <a:effectLst>
            <a:outerShdw blurRad="190500" dist="38100" dir="2700000" sx="104000" sy="104000" algn="tl" rotWithShape="0">
              <a:prstClr val="black">
                <a:alpha val="40000"/>
              </a:prstClr>
            </a:outerShdw>
          </a:effectLst>
        </p:spPr>
      </p:pic>
      <p:sp>
        <p:nvSpPr>
          <p:cNvPr id="6" name="TextBox 5"/>
          <p:cNvSpPr txBox="1"/>
          <p:nvPr/>
        </p:nvSpPr>
        <p:spPr>
          <a:xfrm>
            <a:off x="1475656" y="3836613"/>
            <a:ext cx="288032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Online Payment Methods</a:t>
            </a:r>
            <a:endParaRPr lang="en-GB" dirty="0"/>
          </a:p>
        </p:txBody>
      </p:sp>
      <p:sp>
        <p:nvSpPr>
          <p:cNvPr id="4" name="AutoShape 4" descr="Image result for what is a paying in slip"/>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1109565"/>
            <a:ext cx="3379837" cy="3261543"/>
          </a:xfrm>
          <a:prstGeom prst="rect">
            <a:avLst/>
          </a:prstGeom>
          <a:effectLst>
            <a:outerShdw blurRad="190500" dist="38100" dir="2700000" sx="104000" sy="104000" algn="tl" rotWithShape="0">
              <a:prstClr val="black">
                <a:alpha val="40000"/>
              </a:prstClr>
            </a:outerShdw>
          </a:effectLst>
        </p:spPr>
      </p:pic>
      <p:sp>
        <p:nvSpPr>
          <p:cNvPr id="9" name="TextBox 8"/>
          <p:cNvSpPr txBox="1"/>
          <p:nvPr/>
        </p:nvSpPr>
        <p:spPr>
          <a:xfrm>
            <a:off x="6084168" y="4371108"/>
            <a:ext cx="1694458"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Paying In Slip</a:t>
            </a:r>
            <a:endParaRPr lang="en-GB" dirty="0"/>
          </a:p>
        </p:txBody>
      </p:sp>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b="6274"/>
          <a:stretch/>
        </p:blipFill>
        <p:spPr>
          <a:xfrm>
            <a:off x="1170384" y="4812448"/>
            <a:ext cx="6858000" cy="1856912"/>
          </a:xfrm>
          <a:prstGeom prst="rect">
            <a:avLst/>
          </a:prstGeom>
          <a:effectLst>
            <a:outerShdw blurRad="190500" dist="38100" dir="2700000" sx="104000" sy="104000" algn="tl" rotWithShape="0">
              <a:prstClr val="black">
                <a:alpha val="40000"/>
              </a:prstClr>
            </a:outerShdw>
          </a:effectLst>
        </p:spPr>
      </p:pic>
      <p:sp>
        <p:nvSpPr>
          <p:cNvPr id="11" name="TextBox 10"/>
          <p:cNvSpPr txBox="1"/>
          <p:nvPr/>
        </p:nvSpPr>
        <p:spPr>
          <a:xfrm>
            <a:off x="475534" y="4859868"/>
            <a:ext cx="215225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Electronic Transfer</a:t>
            </a:r>
            <a:endParaRPr lang="en-GB" dirty="0"/>
          </a:p>
        </p:txBody>
      </p:sp>
    </p:spTree>
    <p:extLst>
      <p:ext uri="{BB962C8B-B14F-4D97-AF65-F5344CB8AC3E}">
        <p14:creationId xmlns:p14="http://schemas.microsoft.com/office/powerpoint/2010/main" val="131274473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81045434"/>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err="1" smtClean="0">
                          <a:effectLst/>
                          <a:latin typeface="Arial" panose="020B0604020202020204" pitchFamily="34" charset="0"/>
                          <a:cs typeface="Arial" panose="020B0604020202020204" pitchFamily="34" charset="0"/>
                        </a:rPr>
                        <a:t>Distinctgion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496945" cy="1708160"/>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2000" b="1" dirty="0" smtClean="0">
                <a:solidFill>
                  <a:srgbClr val="FF0000"/>
                </a:solidFill>
              </a:rPr>
              <a:t>Task 3.9 </a:t>
            </a:r>
            <a:r>
              <a:rPr lang="en-US" sz="2000" dirty="0" smtClean="0">
                <a:solidFill>
                  <a:srgbClr val="FF0000"/>
                </a:solidFill>
              </a:rPr>
              <a:t>– Using the Table below, describe, including </a:t>
            </a:r>
            <a:r>
              <a:rPr lang="en-US" sz="2000" dirty="0">
                <a:solidFill>
                  <a:srgbClr val="FF0000"/>
                </a:solidFill>
              </a:rPr>
              <a:t>the key features of the different payment methods, </a:t>
            </a:r>
            <a:r>
              <a:rPr lang="en-US" sz="2000" dirty="0" smtClean="0">
                <a:solidFill>
                  <a:srgbClr val="FF0000"/>
                </a:solidFill>
              </a:rPr>
              <a:t>the </a:t>
            </a:r>
            <a:r>
              <a:rPr lang="en-US" sz="2000" dirty="0">
                <a:solidFill>
                  <a:srgbClr val="FF0000"/>
                </a:solidFill>
              </a:rPr>
              <a:t>advantages and disadvantages of each payment method to both the payer and payee </a:t>
            </a:r>
            <a:endParaRPr lang="en-US" sz="2000" dirty="0" smtClean="0">
              <a:solidFill>
                <a:srgbClr val="FF0000"/>
              </a:solidFill>
            </a:endParaRPr>
          </a:p>
          <a:p>
            <a:pPr marL="342900" indent="-342900">
              <a:spcAft>
                <a:spcPts val="600"/>
              </a:spcAft>
              <a:buClr>
                <a:srgbClr val="00B050"/>
              </a:buClr>
              <a:buFont typeface="Wingdings 3" panose="05040102010807070707" pitchFamily="18" charset="2"/>
              <a:buChar char=""/>
            </a:pPr>
            <a:r>
              <a:rPr lang="en-US" sz="2000" dirty="0" smtClean="0"/>
              <a:t>For example </a:t>
            </a:r>
            <a:r>
              <a:rPr lang="en-US" sz="2000" dirty="0"/>
              <a:t>to employees, suppliers, utility companies, hotels, travel companies, transport providers</a:t>
            </a:r>
            <a:r>
              <a:rPr lang="en-US" sz="2000" dirty="0" smtClean="0"/>
              <a: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800" dirty="0"/>
              <a:t>3.3 - </a:t>
            </a:r>
            <a:r>
              <a:rPr lang="en-US" sz="2800" dirty="0" smtClean="0"/>
              <a:t>Making Payments </a:t>
            </a:r>
            <a:r>
              <a:rPr lang="en-US" sz="2800" dirty="0"/>
              <a:t>and the </a:t>
            </a:r>
            <a:r>
              <a:rPr lang="en-US" sz="2800" dirty="0" smtClean="0"/>
              <a:t>A&amp;D </a:t>
            </a:r>
            <a:r>
              <a:rPr lang="en-US" sz="2800" dirty="0"/>
              <a:t>of </a:t>
            </a:r>
            <a:r>
              <a:rPr lang="en-US" sz="2800" dirty="0" smtClean="0"/>
              <a:t>Payment Method</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006219549"/>
              </p:ext>
            </p:extLst>
          </p:nvPr>
        </p:nvGraphicFramePr>
        <p:xfrm>
          <a:off x="297052" y="2780928"/>
          <a:ext cx="8463005" cy="3873210"/>
        </p:xfrm>
        <a:graphic>
          <a:graphicData uri="http://schemas.openxmlformats.org/drawingml/2006/table">
            <a:tbl>
              <a:tblPr firstRow="1" bandRow="1">
                <a:tableStyleId>{5C22544A-7EE6-4342-B048-85BDC9FD1C3A}</a:tableStyleId>
              </a:tblPr>
              <a:tblGrid>
                <a:gridCol w="1440160"/>
                <a:gridCol w="1610652"/>
                <a:gridCol w="1053644"/>
                <a:gridCol w="2160240"/>
                <a:gridCol w="2198309"/>
              </a:tblGrid>
              <a:tr h="332457">
                <a:tc>
                  <a:txBody>
                    <a:bodyPr/>
                    <a:lstStyle/>
                    <a:p>
                      <a:r>
                        <a:rPr lang="en-GB" sz="1500" dirty="0" smtClean="0">
                          <a:latin typeface="Arial" panose="020B0604020202020204" pitchFamily="34" charset="0"/>
                          <a:cs typeface="Arial" panose="020B0604020202020204" pitchFamily="34" charset="0"/>
                        </a:rPr>
                        <a:t>Method</a:t>
                      </a:r>
                      <a:endParaRPr lang="en-GB" sz="1500" dirty="0">
                        <a:latin typeface="Arial" panose="020B0604020202020204" pitchFamily="34" charset="0"/>
                        <a:cs typeface="Arial" panose="020B0604020202020204" pitchFamily="34" charset="0"/>
                      </a:endParaRPr>
                    </a:p>
                  </a:txBody>
                  <a:tcPr/>
                </a:tc>
                <a:tc>
                  <a:txBody>
                    <a:bodyPr/>
                    <a:lstStyle/>
                    <a:p>
                      <a:r>
                        <a:rPr lang="en-GB" sz="1500" dirty="0" smtClean="0">
                          <a:latin typeface="Arial" panose="020B0604020202020204" pitchFamily="34" charset="0"/>
                          <a:cs typeface="Arial" panose="020B0604020202020204" pitchFamily="34" charset="0"/>
                        </a:rPr>
                        <a:t>Example of Use</a:t>
                      </a:r>
                      <a:endParaRPr lang="en-GB" sz="15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Arial" panose="020B0604020202020204" pitchFamily="34" charset="0"/>
                          <a:cs typeface="Arial" panose="020B0604020202020204" pitchFamily="34" charset="0"/>
                        </a:rPr>
                        <a:t>Features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Arial" panose="020B0604020202020204" pitchFamily="34" charset="0"/>
                          <a:cs typeface="Arial" panose="020B0604020202020204" pitchFamily="34" charset="0"/>
                        </a:rPr>
                        <a:t>Advantages to Payer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Arial" panose="020B0604020202020204" pitchFamily="34" charset="0"/>
                          <a:cs typeface="Arial" panose="020B0604020202020204" pitchFamily="34" charset="0"/>
                        </a:rPr>
                        <a:t>Advantages to Payee</a:t>
                      </a:r>
                    </a:p>
                  </a:txBody>
                  <a:tcPr/>
                </a:tc>
              </a:tr>
              <a:tr h="332457">
                <a:tc>
                  <a:txBody>
                    <a:bodyPr/>
                    <a:lstStyle/>
                    <a:p>
                      <a:r>
                        <a:rPr lang="en-GB" sz="1500" dirty="0" smtClean="0">
                          <a:latin typeface="Arial" panose="020B0604020202020204" pitchFamily="34" charset="0"/>
                          <a:cs typeface="Arial" panose="020B0604020202020204" pitchFamily="34" charset="0"/>
                        </a:rPr>
                        <a:t>Cheque</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gridSpan="3">
                  <a:txBody>
                    <a:bodyPr/>
                    <a:lstStyle/>
                    <a:p>
                      <a:pPr algn="r"/>
                      <a:r>
                        <a:rPr lang="en-GB" sz="1500" b="1" dirty="0" smtClean="0">
                          <a:latin typeface="Arial" panose="020B0604020202020204" pitchFamily="34" charset="0"/>
                          <a:cs typeface="Arial" panose="020B0604020202020204" pitchFamily="34" charset="0"/>
                        </a:rPr>
                        <a:t>Disadvantages</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500" dirty="0" smtClean="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500" dirty="0" smtClean="0">
                        <a:latin typeface="Arial" panose="020B0604020202020204" pitchFamily="34" charset="0"/>
                        <a:cs typeface="Arial" panose="020B0604020202020204" pitchFamily="34" charset="0"/>
                      </a:endParaRPr>
                    </a:p>
                  </a:txBody>
                  <a:tcPr/>
                </a:tc>
              </a:tr>
              <a:tr h="332457">
                <a:tc>
                  <a:txBody>
                    <a:bodyPr/>
                    <a:lstStyle/>
                    <a:p>
                      <a:r>
                        <a:rPr lang="en-GB" sz="1500" dirty="0" smtClean="0">
                          <a:latin typeface="Arial" panose="020B0604020202020204" pitchFamily="34" charset="0"/>
                          <a:cs typeface="Arial" panose="020B0604020202020204" pitchFamily="34" charset="0"/>
                        </a:rPr>
                        <a:t>Credit Card</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gridSpan="3">
                  <a:txBody>
                    <a:bodyPr/>
                    <a:lstStyle/>
                    <a:p>
                      <a:pPr algn="r"/>
                      <a:r>
                        <a:rPr lang="en-GB" sz="1500" b="1" dirty="0" smtClean="0">
                          <a:latin typeface="Arial" panose="020B0604020202020204" pitchFamily="34" charset="0"/>
                          <a:cs typeface="Arial" panose="020B0604020202020204" pitchFamily="34" charset="0"/>
                        </a:rPr>
                        <a:t>Disadvantages</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a:txBody>
                    <a:bodyPr/>
                    <a:lstStyle/>
                    <a:p>
                      <a:r>
                        <a:rPr lang="en-GB" sz="1500" dirty="0" smtClean="0">
                          <a:latin typeface="Arial" panose="020B0604020202020204" pitchFamily="34" charset="0"/>
                          <a:cs typeface="Arial" panose="020B0604020202020204" pitchFamily="34" charset="0"/>
                        </a:rPr>
                        <a:t>Debit Card</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gridSpan="3">
                  <a:txBody>
                    <a:bodyPr/>
                    <a:lstStyle/>
                    <a:p>
                      <a:pPr algn="r"/>
                      <a:r>
                        <a:rPr lang="en-GB" sz="1500" b="1" dirty="0" smtClean="0">
                          <a:latin typeface="Arial" panose="020B0604020202020204" pitchFamily="34" charset="0"/>
                          <a:cs typeface="Arial" panose="020B0604020202020204" pitchFamily="34" charset="0"/>
                        </a:rPr>
                        <a:t>Disadvantages</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491854">
                <a:tc>
                  <a:txBody>
                    <a:bodyPr/>
                    <a:lstStyle/>
                    <a:p>
                      <a:r>
                        <a:rPr lang="en-GB" sz="1500" dirty="0" smtClean="0">
                          <a:latin typeface="Arial" panose="020B0604020202020204" pitchFamily="34" charset="0"/>
                          <a:cs typeface="Arial" panose="020B0604020202020204" pitchFamily="34" charset="0"/>
                        </a:rPr>
                        <a:t>Online Payment</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gridSpan="3">
                  <a:txBody>
                    <a:bodyPr/>
                    <a:lstStyle/>
                    <a:p>
                      <a:pPr algn="r"/>
                      <a:r>
                        <a:rPr lang="en-GB" sz="1500" b="1" dirty="0" smtClean="0">
                          <a:latin typeface="Arial" panose="020B0604020202020204" pitchFamily="34" charset="0"/>
                          <a:cs typeface="Arial" panose="020B0604020202020204" pitchFamily="34" charset="0"/>
                        </a:rPr>
                        <a:t>Disadvantages</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a:txBody>
                    <a:bodyPr/>
                    <a:lstStyle/>
                    <a:p>
                      <a:r>
                        <a:rPr lang="en-GB" sz="1500" dirty="0" smtClean="0">
                          <a:latin typeface="Arial" panose="020B0604020202020204" pitchFamily="34" charset="0"/>
                          <a:cs typeface="Arial" panose="020B0604020202020204" pitchFamily="34" charset="0"/>
                        </a:rPr>
                        <a:t>Bank Payment</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32457">
                <a:tc gridSpan="3">
                  <a:txBody>
                    <a:bodyPr/>
                    <a:lstStyle/>
                    <a:p>
                      <a:pPr algn="r"/>
                      <a:r>
                        <a:rPr lang="en-GB" sz="1500" b="1" dirty="0" smtClean="0">
                          <a:latin typeface="Arial" panose="020B0604020202020204" pitchFamily="34" charset="0"/>
                          <a:cs typeface="Arial" panose="020B0604020202020204" pitchFamily="34" charset="0"/>
                        </a:rPr>
                        <a:t>Disadvantages</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396063430"/>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47645"/>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700" dirty="0" smtClean="0"/>
              <a:t>Internally, all companies will have meeting of some kind, from the smallest of staff meetings to a full conference.</a:t>
            </a:r>
          </a:p>
          <a:p>
            <a:pPr marL="342900" indent="-342900">
              <a:spcAft>
                <a:spcPts val="600"/>
              </a:spcAft>
              <a:buClr>
                <a:srgbClr val="00B050"/>
              </a:buClr>
              <a:buFont typeface="Wingdings 3" panose="05040102010807070707" pitchFamily="18" charset="2"/>
              <a:buChar char=""/>
            </a:pPr>
            <a:r>
              <a:rPr lang="en-US" sz="1700" b="1" dirty="0"/>
              <a:t>Purpose</a:t>
            </a:r>
            <a:r>
              <a:rPr lang="en-US" sz="1700" dirty="0"/>
              <a:t> - All </a:t>
            </a:r>
            <a:r>
              <a:rPr lang="en-US" sz="1700" dirty="0" smtClean="0"/>
              <a:t>these meetings require some form of documentation to show they happened, to action tasks and to outline points to be made and discussed for use later. Checking these improves efficiency, readability and sets a tone for the meeting.</a:t>
            </a:r>
          </a:p>
          <a:p>
            <a:pPr marL="342900" indent="-342900">
              <a:spcAft>
                <a:spcPts val="600"/>
              </a:spcAft>
              <a:buClr>
                <a:srgbClr val="00B050"/>
              </a:buClr>
              <a:buFont typeface="Wingdings 3" panose="05040102010807070707" pitchFamily="18" charset="2"/>
              <a:buChar char=""/>
            </a:pPr>
            <a:r>
              <a:rPr lang="en-US" sz="1700" b="1" dirty="0" smtClean="0"/>
              <a:t>Completion</a:t>
            </a:r>
            <a:r>
              <a:rPr lang="en-US" sz="1700" dirty="0" smtClean="0"/>
              <a:t> – Documentation needs to be kept as evidence of duties carried out. They may not be a permanent record but they are often shared with SMT (Senior members of staff) as a formal method of demonstration. Examples include:</a:t>
            </a:r>
          </a:p>
          <a:p>
            <a:pPr marL="720725" lvl="1" indent="-342900">
              <a:spcAft>
                <a:spcPts val="600"/>
              </a:spcAft>
              <a:buClr>
                <a:srgbClr val="00B050"/>
              </a:buClr>
              <a:buFont typeface="Wingdings 3" panose="05040102010807070707" pitchFamily="18" charset="2"/>
              <a:buChar char=""/>
            </a:pPr>
            <a:r>
              <a:rPr lang="en-US" sz="1700" b="1" dirty="0" smtClean="0"/>
              <a:t>Notice </a:t>
            </a:r>
            <a:r>
              <a:rPr lang="en-US" sz="1700" b="1" dirty="0"/>
              <a:t>of meeting </a:t>
            </a:r>
            <a:r>
              <a:rPr lang="en-US" sz="1700" dirty="0" smtClean="0"/>
              <a:t>– this can be in the form of a message, notice board note, digital calendar reminder or email, and contains details such as what the meeting is about, who should attend, where and when.</a:t>
            </a:r>
          </a:p>
          <a:p>
            <a:pPr marL="720725" lvl="1" indent="-342900">
              <a:spcAft>
                <a:spcPts val="600"/>
              </a:spcAft>
              <a:buClr>
                <a:srgbClr val="00B050"/>
              </a:buClr>
              <a:buFont typeface="Wingdings 3" panose="05040102010807070707" pitchFamily="18" charset="2"/>
              <a:buChar char=""/>
            </a:pPr>
            <a:r>
              <a:rPr lang="en-US" sz="1700" b="1" dirty="0" smtClean="0"/>
              <a:t>Agenda</a:t>
            </a:r>
            <a:r>
              <a:rPr lang="en-US" sz="1700" dirty="0" smtClean="0"/>
              <a:t> – This is a list of points expected to be discussed at the meeting so that staff can prepare their own points to be made. It is a guided list of the order things will be discussed and includes Purpose, Attendees, Points, Location and Timing, AOB (Any other business). This is a formal list.</a:t>
            </a:r>
          </a:p>
          <a:p>
            <a:pPr marL="720725" lvl="1" indent="-342900">
              <a:spcAft>
                <a:spcPts val="600"/>
              </a:spcAft>
              <a:buClr>
                <a:srgbClr val="00B050"/>
              </a:buClr>
              <a:buFont typeface="Wingdings 3" panose="05040102010807070707" pitchFamily="18" charset="2"/>
              <a:buChar char=""/>
            </a:pPr>
            <a:r>
              <a:rPr lang="en-US" sz="1700" b="1" dirty="0" smtClean="0"/>
              <a:t>Minutes</a:t>
            </a:r>
            <a:r>
              <a:rPr lang="en-US" sz="1700" dirty="0" smtClean="0"/>
              <a:t> -  This is a written list including details of what was said at the meeting, points made and by whom, decisions made and action points. This is written for all attendees so they can have a formal document of attention and actions.</a:t>
            </a:r>
          </a:p>
        </p:txBody>
      </p:sp>
      <p:sp>
        <p:nvSpPr>
          <p:cNvPr id="14" name="Title 2"/>
          <p:cNvSpPr>
            <a:spLocks noGrp="1"/>
          </p:cNvSpPr>
          <p:nvPr>
            <p:ph type="title"/>
          </p:nvPr>
        </p:nvSpPr>
        <p:spPr>
          <a:xfrm>
            <a:off x="70266" y="72008"/>
            <a:ext cx="8859452" cy="548680"/>
          </a:xfrm>
        </p:spPr>
        <p:txBody>
          <a:bodyPr>
            <a:noAutofit/>
          </a:bodyPr>
          <a:lstStyle/>
          <a:p>
            <a:r>
              <a:rPr lang="en-US" sz="2400" dirty="0" smtClean="0"/>
              <a:t>3.4 - Purpose</a:t>
            </a:r>
            <a:r>
              <a:rPr lang="en-US" sz="2400" dirty="0"/>
              <a:t>, completion and checking of meeting documentation</a:t>
            </a:r>
          </a:p>
        </p:txBody>
      </p:sp>
    </p:spTree>
    <p:extLst>
      <p:ext uri="{BB962C8B-B14F-4D97-AF65-F5344CB8AC3E}">
        <p14:creationId xmlns:p14="http://schemas.microsoft.com/office/powerpoint/2010/main" val="3539188499"/>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400" dirty="0" smtClean="0"/>
              <a:t>3.4 - Purpose</a:t>
            </a:r>
            <a:r>
              <a:rPr lang="en-US" sz="2400" dirty="0"/>
              <a:t>, completion and checking of meeting documentation</a:t>
            </a:r>
          </a:p>
        </p:txBody>
      </p:sp>
      <p:pic>
        <p:nvPicPr>
          <p:cNvPr id="2" name="Picture 1">
            <a:hlinkClick r:id="rId3" action="ppaction://hlinkfile"/>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36096" y="1052736"/>
            <a:ext cx="3384376" cy="4608513"/>
          </a:xfrm>
          <a:prstGeom prst="rect">
            <a:avLst/>
          </a:prstGeom>
          <a:effectLst>
            <a:outerShdw blurRad="190500" dist="38100" dir="2700000" sx="104000" sy="104000" algn="tl" rotWithShape="0">
              <a:prstClr val="black">
                <a:alpha val="40000"/>
              </a:prstClr>
            </a:outerShdw>
          </a:effectLst>
        </p:spPr>
      </p:pic>
      <p:pic>
        <p:nvPicPr>
          <p:cNvPr id="4" name="Picture 3">
            <a:hlinkClick r:id="rId5" action="ppaction://hlinkfile"/>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67780" y="1137629"/>
            <a:ext cx="3944180" cy="2602346"/>
          </a:xfrm>
          <a:prstGeom prst="rect">
            <a:avLst/>
          </a:prstGeom>
          <a:effectLst>
            <a:outerShdw blurRad="190500" dist="38100" dir="2700000" sx="104000" sy="104000" algn="tl" rotWithShape="0">
              <a:prstClr val="black">
                <a:alpha val="40000"/>
              </a:prstClr>
            </a:outerShdw>
          </a:effectLst>
        </p:spPr>
      </p:pic>
      <p:pic>
        <p:nvPicPr>
          <p:cNvPr id="3" name="Picture 2">
            <a:hlinkClick r:id="rId7" action="ppaction://hlinkfile"/>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99792" y="2738173"/>
            <a:ext cx="2520280" cy="3859179"/>
          </a:xfrm>
          <a:prstGeom prst="rect">
            <a:avLst/>
          </a:prstGeom>
          <a:effectLst>
            <a:outerShdw blurRad="190500" dist="38100" dir="2700000" sx="104000" sy="104000" algn="tl" rotWithShape="0">
              <a:prstClr val="black">
                <a:alpha val="40000"/>
              </a:prstClr>
            </a:outerShdw>
          </a:effectLst>
        </p:spPr>
      </p:pic>
      <p:sp>
        <p:nvSpPr>
          <p:cNvPr id="7" name="TextBox 6"/>
          <p:cNvSpPr txBox="1"/>
          <p:nvPr/>
        </p:nvSpPr>
        <p:spPr>
          <a:xfrm>
            <a:off x="267780" y="3753800"/>
            <a:ext cx="178394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Meeting Notice</a:t>
            </a:r>
            <a:endParaRPr lang="en-GB" dirty="0"/>
          </a:p>
        </p:txBody>
      </p:sp>
      <p:sp>
        <p:nvSpPr>
          <p:cNvPr id="9" name="TextBox 8"/>
          <p:cNvSpPr txBox="1"/>
          <p:nvPr/>
        </p:nvSpPr>
        <p:spPr>
          <a:xfrm>
            <a:off x="6196175" y="5723965"/>
            <a:ext cx="1864218"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Meeting Minutes</a:t>
            </a:r>
            <a:endParaRPr lang="en-GB" dirty="0"/>
          </a:p>
        </p:txBody>
      </p:sp>
      <p:sp>
        <p:nvSpPr>
          <p:cNvPr id="10" name="TextBox 9"/>
          <p:cNvSpPr txBox="1"/>
          <p:nvPr/>
        </p:nvSpPr>
        <p:spPr>
          <a:xfrm>
            <a:off x="695769" y="5291917"/>
            <a:ext cx="1864218"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dirty="0" smtClean="0"/>
              <a:t>Meeting Agenda</a:t>
            </a:r>
            <a:endParaRPr lang="en-GB" dirty="0"/>
          </a:p>
        </p:txBody>
      </p:sp>
    </p:spTree>
    <p:extLst>
      <p:ext uri="{BB962C8B-B14F-4D97-AF65-F5344CB8AC3E}">
        <p14:creationId xmlns:p14="http://schemas.microsoft.com/office/powerpoint/2010/main" val="2262806428"/>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55367"/>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2000" dirty="0" smtClean="0"/>
              <a:t>On a larger scale, a conference will require a larger amount of documentation, each document aimed at a different target audience, </a:t>
            </a:r>
            <a:r>
              <a:rPr lang="en-US" sz="2000" dirty="0"/>
              <a:t>i.e. </a:t>
            </a:r>
            <a:endParaRPr lang="en-US" sz="2000" dirty="0" smtClean="0"/>
          </a:p>
          <a:p>
            <a:pPr marL="811213" lvl="2" indent="-433388">
              <a:spcAft>
                <a:spcPts val="600"/>
              </a:spcAft>
              <a:buClr>
                <a:srgbClr val="00B050"/>
              </a:buClr>
              <a:buFont typeface="Wingdings 3" panose="05040102010807070707" pitchFamily="18" charset="2"/>
              <a:buChar char=""/>
            </a:pPr>
            <a:r>
              <a:rPr lang="en-US" sz="2000" b="1" dirty="0" smtClean="0"/>
              <a:t>For </a:t>
            </a:r>
            <a:r>
              <a:rPr lang="en-US" sz="2000" b="1" dirty="0"/>
              <a:t>delegates </a:t>
            </a:r>
            <a:r>
              <a:rPr lang="en-US" sz="2000" dirty="0"/>
              <a:t>(e.g. publicity, invitations, joining instructions, evaluations forms) </a:t>
            </a:r>
            <a:r>
              <a:rPr lang="en-US" sz="2000" dirty="0" smtClean="0"/>
              <a:t>– These will be varied depending on the conference but will always include times, room numbers and expectations and therefor they will have to be checked for consistency, quality and accuracy.</a:t>
            </a:r>
          </a:p>
          <a:p>
            <a:pPr marL="811213" lvl="2" indent="-433388">
              <a:spcAft>
                <a:spcPts val="600"/>
              </a:spcAft>
              <a:buClr>
                <a:srgbClr val="00B050"/>
              </a:buClr>
              <a:buFont typeface="Wingdings 3" panose="05040102010807070707" pitchFamily="18" charset="2"/>
              <a:buChar char=""/>
            </a:pPr>
            <a:r>
              <a:rPr lang="en-US" sz="2000" b="1" dirty="0" smtClean="0"/>
              <a:t>For </a:t>
            </a:r>
            <a:r>
              <a:rPr lang="en-US" sz="2000" b="1" dirty="0"/>
              <a:t>staff </a:t>
            </a:r>
            <a:r>
              <a:rPr lang="en-US" sz="2000" dirty="0"/>
              <a:t>(e.g. help sheets, attendance register</a:t>
            </a:r>
            <a:r>
              <a:rPr lang="en-US" sz="2000" dirty="0" smtClean="0"/>
              <a:t>) – these will need to be more precise in their details as they are used as a formal means of business, they will need to be used and filed for payment and training purposes so their accuracy may be less but their importance will increase.</a:t>
            </a:r>
          </a:p>
          <a:p>
            <a:pPr marL="811213" lvl="2" indent="-433388">
              <a:spcAft>
                <a:spcPts val="600"/>
              </a:spcAft>
              <a:buClr>
                <a:srgbClr val="00B050"/>
              </a:buClr>
              <a:buFont typeface="Wingdings 3" panose="05040102010807070707" pitchFamily="18" charset="2"/>
              <a:buChar char=""/>
            </a:pPr>
            <a:r>
              <a:rPr lang="en-US" sz="2000" b="1" dirty="0" smtClean="0"/>
              <a:t>For </a:t>
            </a:r>
            <a:r>
              <a:rPr lang="en-US" sz="2000" b="1" dirty="0"/>
              <a:t>presenters </a:t>
            </a:r>
            <a:r>
              <a:rPr lang="en-US" sz="2000" dirty="0"/>
              <a:t>(e.g. prompt cards, slides</a:t>
            </a:r>
            <a:r>
              <a:rPr lang="en-US" sz="2000" dirty="0" smtClean="0"/>
              <a:t>) – these need to be checked for quality as presenters may not return, they need a high degree of accuracy and be easy to read and understand as presenters can vary in technical and professional ability.</a:t>
            </a:r>
          </a:p>
        </p:txBody>
      </p:sp>
      <p:sp>
        <p:nvSpPr>
          <p:cNvPr id="14" name="Title 2"/>
          <p:cNvSpPr>
            <a:spLocks noGrp="1"/>
          </p:cNvSpPr>
          <p:nvPr>
            <p:ph type="title"/>
          </p:nvPr>
        </p:nvSpPr>
        <p:spPr>
          <a:xfrm>
            <a:off x="70266" y="72008"/>
            <a:ext cx="8859452" cy="548680"/>
          </a:xfrm>
        </p:spPr>
        <p:txBody>
          <a:bodyPr>
            <a:noAutofit/>
          </a:bodyPr>
          <a:lstStyle/>
          <a:p>
            <a:r>
              <a:rPr lang="en-US" sz="2400" dirty="0" smtClean="0"/>
              <a:t>3.4 - Purpose</a:t>
            </a:r>
            <a:r>
              <a:rPr lang="en-US" sz="2400" dirty="0"/>
              <a:t>, completion and checking of meeting documentation</a:t>
            </a:r>
          </a:p>
        </p:txBody>
      </p:sp>
    </p:spTree>
    <p:extLst>
      <p:ext uri="{BB962C8B-B14F-4D97-AF65-F5344CB8AC3E}">
        <p14:creationId xmlns:p14="http://schemas.microsoft.com/office/powerpoint/2010/main" val="2975080134"/>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923330"/>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dirty="0" smtClean="0">
                <a:solidFill>
                  <a:srgbClr val="FF0000"/>
                </a:solidFill>
              </a:rPr>
              <a:t>Task 3.10 – Using the table below, describe the use, features and importance of purpose of checking </a:t>
            </a:r>
            <a:r>
              <a:rPr lang="en-US" dirty="0">
                <a:solidFill>
                  <a:srgbClr val="FF0000"/>
                </a:solidFill>
              </a:rPr>
              <a:t>include the benefits of meeting documentation and the importance of </a:t>
            </a:r>
            <a:r>
              <a:rPr lang="en-US" dirty="0" smtClean="0">
                <a:solidFill>
                  <a:srgbClr val="FF0000"/>
                </a:solidFill>
              </a:rPr>
              <a:t>checking.</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smtClean="0"/>
              <a:t>3.4 - Purpose</a:t>
            </a:r>
            <a:r>
              <a:rPr lang="en-US" sz="2400" dirty="0"/>
              <a:t>, completion and checking of meeting documentation</a:t>
            </a:r>
          </a:p>
        </p:txBody>
      </p:sp>
      <p:graphicFrame>
        <p:nvGraphicFramePr>
          <p:cNvPr id="4" name="Table 3"/>
          <p:cNvGraphicFramePr>
            <a:graphicFrameLocks noGrp="1"/>
          </p:cNvGraphicFramePr>
          <p:nvPr>
            <p:extLst>
              <p:ext uri="{D42A27DB-BD31-4B8C-83A1-F6EECF244321}">
                <p14:modId xmlns:p14="http://schemas.microsoft.com/office/powerpoint/2010/main" val="4260239053"/>
              </p:ext>
            </p:extLst>
          </p:nvPr>
        </p:nvGraphicFramePr>
        <p:xfrm>
          <a:off x="297052" y="2005046"/>
          <a:ext cx="8463005" cy="3794760"/>
        </p:xfrm>
        <a:graphic>
          <a:graphicData uri="http://schemas.openxmlformats.org/drawingml/2006/table">
            <a:tbl>
              <a:tblPr firstRow="1" bandRow="1">
                <a:tableStyleId>{5C22544A-7EE6-4342-B048-85BDC9FD1C3A}</a:tableStyleId>
              </a:tblPr>
              <a:tblGrid>
                <a:gridCol w="1754668"/>
                <a:gridCol w="1656184"/>
                <a:gridCol w="1296144"/>
                <a:gridCol w="1944216"/>
                <a:gridCol w="1811793"/>
              </a:tblGrid>
              <a:tr h="501226">
                <a:tc>
                  <a:txBody>
                    <a:bodyPr/>
                    <a:lstStyle/>
                    <a:p>
                      <a:r>
                        <a:rPr lang="en-GB" sz="1500" dirty="0" smtClean="0">
                          <a:latin typeface="Arial" panose="020B0604020202020204" pitchFamily="34" charset="0"/>
                          <a:cs typeface="Arial" panose="020B0604020202020204" pitchFamily="34" charset="0"/>
                        </a:rPr>
                        <a:t>Method</a:t>
                      </a:r>
                      <a:endParaRPr lang="en-GB" sz="1500" dirty="0">
                        <a:latin typeface="Arial" panose="020B0604020202020204" pitchFamily="34" charset="0"/>
                        <a:cs typeface="Arial" panose="020B0604020202020204" pitchFamily="34" charset="0"/>
                      </a:endParaRPr>
                    </a:p>
                  </a:txBody>
                  <a:tcPr/>
                </a:tc>
                <a:tc>
                  <a:txBody>
                    <a:bodyPr/>
                    <a:lstStyle/>
                    <a:p>
                      <a:r>
                        <a:rPr lang="en-GB" sz="1500" dirty="0" smtClean="0">
                          <a:latin typeface="Arial" panose="020B0604020202020204" pitchFamily="34" charset="0"/>
                          <a:cs typeface="Arial" panose="020B0604020202020204" pitchFamily="34" charset="0"/>
                        </a:rPr>
                        <a:t>Example of Use</a:t>
                      </a:r>
                      <a:endParaRPr lang="en-GB" sz="15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Arial" panose="020B0604020202020204" pitchFamily="34" charset="0"/>
                          <a:cs typeface="Arial" panose="020B0604020202020204" pitchFamily="34" charset="0"/>
                        </a:rPr>
                        <a:t>Features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Arial" panose="020B0604020202020204" pitchFamily="34" charset="0"/>
                          <a:cs typeface="Arial" panose="020B0604020202020204" pitchFamily="34" charset="0"/>
                        </a:rPr>
                        <a:t>Benefits of documentation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Arial" panose="020B0604020202020204" pitchFamily="34" charset="0"/>
                          <a:cs typeface="Arial" panose="020B0604020202020204" pitchFamily="34" charset="0"/>
                        </a:rPr>
                        <a:t>Importance of Checking</a:t>
                      </a:r>
                    </a:p>
                  </a:txBody>
                  <a:tcPr/>
                </a:tc>
              </a:tr>
              <a:tr h="303726">
                <a:tc gridSpan="5">
                  <a:txBody>
                    <a:bodyPr/>
                    <a:lstStyle/>
                    <a:p>
                      <a:pPr algn="ctr"/>
                      <a:r>
                        <a:rPr lang="en-GB" sz="1500" b="1" dirty="0" smtClean="0">
                          <a:latin typeface="Arial" panose="020B0604020202020204" pitchFamily="34" charset="0"/>
                          <a:cs typeface="Arial" panose="020B0604020202020204" pitchFamily="34" charset="0"/>
                        </a:rPr>
                        <a:t>Meeting Documentation</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r>
              <a:tr h="303726">
                <a:tc>
                  <a:txBody>
                    <a:bodyPr/>
                    <a:lstStyle/>
                    <a:p>
                      <a:r>
                        <a:rPr lang="en-GB" sz="1500" dirty="0" smtClean="0">
                          <a:latin typeface="Arial" panose="020B0604020202020204" pitchFamily="34" charset="0"/>
                          <a:cs typeface="Arial" panose="020B0604020202020204" pitchFamily="34" charset="0"/>
                        </a:rPr>
                        <a:t>Meeting Notice</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3726">
                <a:tc>
                  <a:txBody>
                    <a:bodyPr/>
                    <a:lstStyle/>
                    <a:p>
                      <a:r>
                        <a:rPr lang="en-GB" sz="1500" dirty="0" smtClean="0">
                          <a:latin typeface="Arial" panose="020B0604020202020204" pitchFamily="34" charset="0"/>
                          <a:cs typeface="Arial" panose="020B0604020202020204" pitchFamily="34" charset="0"/>
                        </a:rPr>
                        <a:t>Meeting Agenda</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303726">
                <a:tc>
                  <a:txBody>
                    <a:bodyPr/>
                    <a:lstStyle/>
                    <a:p>
                      <a:r>
                        <a:rPr lang="en-GB" sz="1500" dirty="0" smtClean="0">
                          <a:latin typeface="Arial" panose="020B0604020202020204" pitchFamily="34" charset="0"/>
                          <a:cs typeface="Arial" panose="020B0604020202020204" pitchFamily="34" charset="0"/>
                        </a:rPr>
                        <a:t>Meeting Minutes</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292382">
                <a:tc gridSpan="5">
                  <a:txBody>
                    <a:bodyPr/>
                    <a:lstStyle/>
                    <a:p>
                      <a:pPr algn="ctr"/>
                      <a:r>
                        <a:rPr lang="en-GB" sz="1500" b="1" dirty="0" smtClean="0">
                          <a:latin typeface="Arial" panose="020B0604020202020204" pitchFamily="34" charset="0"/>
                          <a:cs typeface="Arial" panose="020B0604020202020204" pitchFamily="34" charset="0"/>
                        </a:rPr>
                        <a:t>Conference Documentation</a:t>
                      </a:r>
                      <a:endParaRPr lang="en-GB" sz="1500" b="1"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c hMerge="1">
                  <a:txBody>
                    <a:bodyPr/>
                    <a:lstStyle/>
                    <a:p>
                      <a:endParaRPr lang="en-GB" sz="1500" dirty="0">
                        <a:latin typeface="Arial" panose="020B0604020202020204" pitchFamily="34" charset="0"/>
                        <a:cs typeface="Arial" panose="020B0604020202020204" pitchFamily="34" charset="0"/>
                      </a:endParaRPr>
                    </a:p>
                  </a:txBody>
                  <a:tcPr/>
                </a:tc>
              </a:tr>
              <a:tr h="501226">
                <a:tc>
                  <a:txBody>
                    <a:bodyPr/>
                    <a:lstStyle/>
                    <a:p>
                      <a:r>
                        <a:rPr lang="en-GB" sz="1500" dirty="0" smtClean="0">
                          <a:latin typeface="Arial" panose="020B0604020202020204" pitchFamily="34" charset="0"/>
                          <a:cs typeface="Arial" panose="020B0604020202020204" pitchFamily="34" charset="0"/>
                        </a:rPr>
                        <a:t>Delegate Documentation</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501226">
                <a:tc>
                  <a:txBody>
                    <a:bodyPr/>
                    <a:lstStyle/>
                    <a:p>
                      <a:r>
                        <a:rPr lang="en-GB" sz="1500" dirty="0" smtClean="0">
                          <a:latin typeface="Arial" panose="020B0604020202020204" pitchFamily="34" charset="0"/>
                          <a:cs typeface="Arial" panose="020B0604020202020204" pitchFamily="34" charset="0"/>
                        </a:rPr>
                        <a:t>Staff Documentation</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r h="501226">
                <a:tc>
                  <a:txBody>
                    <a:bodyPr/>
                    <a:lstStyle/>
                    <a:p>
                      <a:r>
                        <a:rPr lang="en-GB" sz="1500" dirty="0" smtClean="0">
                          <a:latin typeface="Arial" panose="020B0604020202020204" pitchFamily="34" charset="0"/>
                          <a:cs typeface="Arial" panose="020B0604020202020204" pitchFamily="34" charset="0"/>
                        </a:rPr>
                        <a:t>Presenter Documentation</a:t>
                      </a:r>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c>
                  <a:txBody>
                    <a:bodyPr/>
                    <a:lstStyle/>
                    <a:p>
                      <a:endParaRPr lang="en-GB" sz="1500" dirty="0">
                        <a:latin typeface="Arial" panose="020B0604020202020204" pitchFamily="34" charset="0"/>
                        <a:cs typeface="Arial" panose="020B0604020202020204" pitchFamily="34" charset="0"/>
                      </a:endParaRPr>
                    </a:p>
                  </a:txBody>
                  <a:tcPr/>
                </a:tc>
              </a:tr>
            </a:tbl>
          </a:graphicData>
        </a:graphic>
      </p:graphicFrame>
      <p:sp>
        <p:nvSpPr>
          <p:cNvPr id="2" name="Rectangle 1"/>
          <p:cNvSpPr/>
          <p:nvPr/>
        </p:nvSpPr>
        <p:spPr>
          <a:xfrm>
            <a:off x="297052" y="5805264"/>
            <a:ext cx="8523420" cy="923330"/>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dirty="0">
                <a:solidFill>
                  <a:srgbClr val="FF0000"/>
                </a:solidFill>
              </a:rPr>
              <a:t>Task </a:t>
            </a:r>
            <a:r>
              <a:rPr lang="en-US" dirty="0" smtClean="0">
                <a:solidFill>
                  <a:srgbClr val="FF0000"/>
                </a:solidFill>
              </a:rPr>
              <a:t>3.11 </a:t>
            </a:r>
            <a:r>
              <a:rPr lang="en-US" dirty="0">
                <a:solidFill>
                  <a:srgbClr val="FF0000"/>
                </a:solidFill>
              </a:rPr>
              <a:t>– </a:t>
            </a:r>
            <a:r>
              <a:rPr lang="en-US" dirty="0" smtClean="0">
                <a:solidFill>
                  <a:srgbClr val="FF0000"/>
                </a:solidFill>
              </a:rPr>
              <a:t>Your Student Council are meeting to discuss preparations and assigned duties for Sports Day. Draw up a Notice, Agenda and Minutes for this meeting.</a:t>
            </a:r>
            <a:endParaRPr lang="en-US" dirty="0">
              <a:solidFill>
                <a:srgbClr val="FF0000"/>
              </a:solidFill>
            </a:endParaRPr>
          </a:p>
        </p:txBody>
      </p:sp>
    </p:spTree>
    <p:extLst>
      <p:ext uri="{BB962C8B-B14F-4D97-AF65-F5344CB8AC3E}">
        <p14:creationId xmlns:p14="http://schemas.microsoft.com/office/powerpoint/2010/main" val="1183583756"/>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70701"/>
          </a:xfrm>
          <a:prstGeom prst="rect">
            <a:avLst/>
          </a:prstGeom>
        </p:spPr>
        <p:txBody>
          <a:bodyPr wrap="square">
            <a:spAutoFit/>
          </a:bodyPr>
          <a:lstStyle/>
          <a:p>
            <a:pPr>
              <a:spcAft>
                <a:spcPts val="600"/>
              </a:spcAft>
              <a:buClr>
                <a:srgbClr val="00B050"/>
              </a:buClr>
            </a:pPr>
            <a:r>
              <a:rPr lang="en-US" sz="1900" b="1" dirty="0">
                <a:solidFill>
                  <a:srgbClr val="FF0000"/>
                </a:solidFill>
              </a:rPr>
              <a:t>Text 2</a:t>
            </a:r>
          </a:p>
          <a:p>
            <a:pPr marL="342900" indent="-342900">
              <a:spcAft>
                <a:spcPts val="600"/>
              </a:spcAft>
              <a:buClr>
                <a:srgbClr val="00B050"/>
              </a:buClr>
              <a:buFont typeface="Wingdings 3" panose="05040102010807070707" pitchFamily="18" charset="2"/>
              <a:buChar char=""/>
            </a:pPr>
            <a:r>
              <a:rPr lang="en-US" sz="1900" dirty="0">
                <a:solidFill>
                  <a:srgbClr val="FF0000"/>
                </a:solidFill>
              </a:rPr>
              <a:t>Vaso’s flight landed on time and he took a taxi to the hotel.</a:t>
            </a:r>
          </a:p>
          <a:p>
            <a:pPr marL="342900" indent="-342900">
              <a:spcAft>
                <a:spcPts val="600"/>
              </a:spcAft>
              <a:buClr>
                <a:srgbClr val="00B050"/>
              </a:buClr>
              <a:buFont typeface="Wingdings 3" panose="05040102010807070707" pitchFamily="18" charset="2"/>
              <a:buChar char=""/>
            </a:pPr>
            <a:r>
              <a:rPr lang="en-US" sz="1900" dirty="0">
                <a:solidFill>
                  <a:srgbClr val="FF0000"/>
                </a:solidFill>
              </a:rPr>
              <a:t>The next morning at the hotel, Vaso read through various documents in preparation for </a:t>
            </a:r>
            <a:r>
              <a:rPr lang="en-US" sz="1900" dirty="0" smtClean="0">
                <a:solidFill>
                  <a:srgbClr val="FF0000"/>
                </a:solidFill>
              </a:rPr>
              <a:t>the meeting</a:t>
            </a:r>
            <a:r>
              <a:rPr lang="en-US" sz="1900" dirty="0">
                <a:solidFill>
                  <a:srgbClr val="FF0000"/>
                </a:solidFill>
              </a:rPr>
              <a:t>. Some of the documents related to the medicines which Medico plc hoped to supply </a:t>
            </a:r>
            <a:r>
              <a:rPr lang="en-US" sz="1900" dirty="0" smtClean="0">
                <a:solidFill>
                  <a:srgbClr val="FF0000"/>
                </a:solidFill>
              </a:rPr>
              <a:t>to Pharmacol </a:t>
            </a:r>
            <a:r>
              <a:rPr lang="en-US" sz="1900" dirty="0">
                <a:solidFill>
                  <a:srgbClr val="FF0000"/>
                </a:solidFill>
              </a:rPr>
              <a:t>Inc. He read three documents which he thought would be of particular interest </a:t>
            </a:r>
            <a:r>
              <a:rPr lang="en-US" sz="1900" dirty="0" smtClean="0">
                <a:solidFill>
                  <a:srgbClr val="FF0000"/>
                </a:solidFill>
              </a:rPr>
              <a:t>to the </a:t>
            </a:r>
            <a:r>
              <a:rPr lang="en-US" sz="1900" dirty="0">
                <a:solidFill>
                  <a:srgbClr val="FF0000"/>
                </a:solidFill>
              </a:rPr>
              <a:t>new prospective buyer: the research data, product </a:t>
            </a:r>
            <a:r>
              <a:rPr lang="en-US" sz="1900" dirty="0" err="1">
                <a:solidFill>
                  <a:srgbClr val="FF0000"/>
                </a:solidFill>
              </a:rPr>
              <a:t>licences</a:t>
            </a:r>
            <a:r>
              <a:rPr lang="en-US" sz="1900" dirty="0">
                <a:solidFill>
                  <a:srgbClr val="FF0000"/>
                </a:solidFill>
              </a:rPr>
              <a:t> and safety information. </a:t>
            </a:r>
            <a:r>
              <a:rPr lang="en-US" sz="1900" dirty="0" smtClean="0">
                <a:solidFill>
                  <a:srgbClr val="FF0000"/>
                </a:solidFill>
              </a:rPr>
              <a:t>Before checking </a:t>
            </a:r>
            <a:r>
              <a:rPr lang="en-US" sz="1900" dirty="0">
                <a:solidFill>
                  <a:srgbClr val="FF0000"/>
                </a:solidFill>
              </a:rPr>
              <a:t>out of the hotel, he decided to request photocopies of these documents to circulate </a:t>
            </a:r>
            <a:r>
              <a:rPr lang="en-US" sz="1900" dirty="0" smtClean="0">
                <a:solidFill>
                  <a:srgbClr val="FF0000"/>
                </a:solidFill>
              </a:rPr>
              <a:t>at the </a:t>
            </a:r>
            <a:r>
              <a:rPr lang="en-US" sz="1900" dirty="0">
                <a:solidFill>
                  <a:srgbClr val="FF0000"/>
                </a:solidFill>
              </a:rPr>
              <a:t>meeting</a:t>
            </a:r>
            <a:r>
              <a:rPr lang="en-US" sz="1900" dirty="0" smtClean="0">
                <a:solidFill>
                  <a:srgbClr val="FF0000"/>
                </a:solidFill>
              </a:rPr>
              <a:t>.</a:t>
            </a:r>
          </a:p>
          <a:p>
            <a:pPr marL="342900" indent="-342900">
              <a:spcAft>
                <a:spcPts val="600"/>
              </a:spcAft>
              <a:buClr>
                <a:srgbClr val="00B050"/>
              </a:buClr>
              <a:buFont typeface="Wingdings 3" panose="05040102010807070707" pitchFamily="18" charset="2"/>
              <a:buChar char=""/>
            </a:pPr>
            <a:r>
              <a:rPr lang="en-US" sz="1900" dirty="0">
                <a:solidFill>
                  <a:srgbClr val="FF0000"/>
                </a:solidFill>
              </a:rPr>
              <a:t>(a) Vaso needs four photocopies of each of the three documents. Each of the </a:t>
            </a:r>
            <a:r>
              <a:rPr lang="en-US" sz="1900" dirty="0" smtClean="0">
                <a:solidFill>
                  <a:srgbClr val="FF0000"/>
                </a:solidFill>
              </a:rPr>
              <a:t>documents has </a:t>
            </a:r>
            <a:r>
              <a:rPr lang="en-US" sz="1900" dirty="0">
                <a:solidFill>
                  <a:srgbClr val="FF0000"/>
                </a:solidFill>
              </a:rPr>
              <a:t>16 pages. The originals are single-sided but Vaso wants them photocopying </a:t>
            </a:r>
            <a:r>
              <a:rPr lang="en-US" sz="1900" dirty="0" smtClean="0">
                <a:solidFill>
                  <a:srgbClr val="FF0000"/>
                </a:solidFill>
              </a:rPr>
              <a:t>back-to-back on </a:t>
            </a:r>
            <a:r>
              <a:rPr lang="en-US" sz="1900" dirty="0">
                <a:solidFill>
                  <a:srgbClr val="FF0000"/>
                </a:solidFill>
              </a:rPr>
              <a:t>cream coloured paper. Each document needs to be collated and </a:t>
            </a:r>
            <a:r>
              <a:rPr lang="en-US" sz="1900" dirty="0" smtClean="0">
                <a:solidFill>
                  <a:srgbClr val="FF0000"/>
                </a:solidFill>
              </a:rPr>
              <a:t>stapled diagonally </a:t>
            </a:r>
            <a:r>
              <a:rPr lang="en-US" sz="1900" dirty="0">
                <a:solidFill>
                  <a:srgbClr val="FF0000"/>
                </a:solidFill>
              </a:rPr>
              <a:t>in the top left hand corner. Vaso needs the photocopies to be ready </a:t>
            </a:r>
            <a:r>
              <a:rPr lang="en-US" sz="1900" dirty="0" smtClean="0">
                <a:solidFill>
                  <a:srgbClr val="FF0000"/>
                </a:solidFill>
              </a:rPr>
              <a:t>for 11.00am </a:t>
            </a:r>
            <a:r>
              <a:rPr lang="en-US" sz="1900" dirty="0">
                <a:solidFill>
                  <a:srgbClr val="FF0000"/>
                </a:solidFill>
              </a:rPr>
              <a:t>and wishes the cost to be charged to his room, Room 147.</a:t>
            </a:r>
          </a:p>
          <a:p>
            <a:pPr marL="342900" indent="-342900">
              <a:spcAft>
                <a:spcPts val="600"/>
              </a:spcAft>
              <a:buClr>
                <a:srgbClr val="00B050"/>
              </a:buClr>
              <a:buFont typeface="Wingdings 3" panose="05040102010807070707" pitchFamily="18" charset="2"/>
              <a:buChar char=""/>
            </a:pPr>
            <a:r>
              <a:rPr lang="en-US" sz="1900" dirty="0">
                <a:solidFill>
                  <a:srgbClr val="FF0000"/>
                </a:solidFill>
              </a:rPr>
              <a:t>(</a:t>
            </a:r>
            <a:r>
              <a:rPr lang="en-US" sz="1900" dirty="0" err="1">
                <a:solidFill>
                  <a:srgbClr val="FF0000"/>
                </a:solidFill>
              </a:rPr>
              <a:t>i</a:t>
            </a:r>
            <a:r>
              <a:rPr lang="en-US" sz="1900" dirty="0">
                <a:solidFill>
                  <a:srgbClr val="FF0000"/>
                </a:solidFill>
              </a:rPr>
              <a:t>) Using the information given above, complete the hotel’s reprographics </a:t>
            </a:r>
            <a:r>
              <a:rPr lang="en-US" sz="1900" dirty="0" smtClean="0">
                <a:solidFill>
                  <a:srgbClr val="FF0000"/>
                </a:solidFill>
              </a:rPr>
              <a:t>requisition form </a:t>
            </a:r>
            <a:r>
              <a:rPr lang="en-US" sz="1900" dirty="0">
                <a:solidFill>
                  <a:srgbClr val="FF0000"/>
                </a:solidFill>
              </a:rPr>
              <a:t>on the opposite page.</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 – Examination Questions - 2016</a:t>
            </a:r>
            <a:endParaRPr lang="en-US" sz="3200" dirty="0"/>
          </a:p>
        </p:txBody>
      </p:sp>
    </p:spTree>
    <p:extLst>
      <p:ext uri="{BB962C8B-B14F-4D97-AF65-F5344CB8AC3E}">
        <p14:creationId xmlns:p14="http://schemas.microsoft.com/office/powerpoint/2010/main" val="3833981641"/>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3 – Examination Questions - 2016</a:t>
            </a:r>
            <a:endParaRPr lang="en-US" sz="3200" dirty="0"/>
          </a:p>
        </p:txBody>
      </p:sp>
      <p:grpSp>
        <p:nvGrpSpPr>
          <p:cNvPr id="4" name="Group 3"/>
          <p:cNvGrpSpPr/>
          <p:nvPr/>
        </p:nvGrpSpPr>
        <p:grpSpPr>
          <a:xfrm>
            <a:off x="1975900" y="1052736"/>
            <a:ext cx="4828348" cy="5645627"/>
            <a:chOff x="1831885" y="1124744"/>
            <a:chExt cx="4828348" cy="5645627"/>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35697" y="1124744"/>
              <a:ext cx="4824536" cy="4216468"/>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31885" y="5229200"/>
              <a:ext cx="4824536" cy="1541171"/>
            </a:xfrm>
            <a:prstGeom prst="rect">
              <a:avLst/>
            </a:prstGeom>
          </p:spPr>
        </p:pic>
      </p:grpSp>
    </p:spTree>
    <p:extLst>
      <p:ext uri="{BB962C8B-B14F-4D97-AF65-F5344CB8AC3E}">
        <p14:creationId xmlns:p14="http://schemas.microsoft.com/office/powerpoint/2010/main" val="408538931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155257"/>
          </a:xfrm>
          <a:prstGeom prst="rect">
            <a:avLst/>
          </a:prstGeom>
        </p:spPr>
        <p:txBody>
          <a:bodyPr wrap="square">
            <a:spAutoFit/>
          </a:bodyPr>
          <a:lstStyle/>
          <a:p>
            <a:pPr marL="449263" indent="-449263">
              <a:spcAft>
                <a:spcPts val="600"/>
              </a:spcAft>
              <a:buClr>
                <a:srgbClr val="00B050"/>
              </a:buClr>
              <a:tabLst>
                <a:tab pos="723900" algn="l"/>
              </a:tabLst>
            </a:pPr>
            <a:r>
              <a:rPr lang="en-US" sz="1900" dirty="0">
                <a:solidFill>
                  <a:srgbClr val="FF0000"/>
                </a:solidFill>
              </a:rPr>
              <a:t>(</a:t>
            </a:r>
            <a:r>
              <a:rPr lang="en-US" sz="1900" dirty="0" smtClean="0">
                <a:solidFill>
                  <a:srgbClr val="FF0000"/>
                </a:solidFill>
              </a:rPr>
              <a:t>ii)	Identify </a:t>
            </a:r>
            <a:r>
              <a:rPr lang="en-US" sz="1900" dirty="0">
                <a:solidFill>
                  <a:srgbClr val="FF0000"/>
                </a:solidFill>
              </a:rPr>
              <a:t>two possible reasons why Vaso wanted the documents to </a:t>
            </a:r>
            <a:r>
              <a:rPr lang="en-US" sz="1900" dirty="0" smtClean="0">
                <a:solidFill>
                  <a:srgbClr val="FF0000"/>
                </a:solidFill>
              </a:rPr>
              <a:t>be photocopied </a:t>
            </a:r>
            <a:r>
              <a:rPr lang="en-US" sz="1900" dirty="0">
                <a:solidFill>
                  <a:srgbClr val="FF0000"/>
                </a:solidFill>
              </a:rPr>
              <a:t>back-to-back.</a:t>
            </a:r>
          </a:p>
          <a:p>
            <a:pPr marL="361950" indent="-361950">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_________________________________________________________________________________________________________________________________________________________________________________</a:t>
            </a:r>
            <a:endParaRPr lang="en-US" sz="1900" dirty="0">
              <a:solidFill>
                <a:srgbClr val="FF0000"/>
              </a:solidFill>
            </a:endParaRPr>
          </a:p>
          <a:p>
            <a:pPr marL="361950" indent="-361950">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 [</a:t>
            </a:r>
            <a:r>
              <a:rPr lang="en-US" sz="1900" dirty="0">
                <a:solidFill>
                  <a:srgbClr val="FF0000"/>
                </a:solidFill>
              </a:rPr>
              <a:t>2]</a:t>
            </a:r>
          </a:p>
          <a:p>
            <a:pPr marL="449263" indent="-449263">
              <a:spcAft>
                <a:spcPts val="600"/>
              </a:spcAft>
              <a:buClr>
                <a:srgbClr val="00B050"/>
              </a:buClr>
            </a:pPr>
            <a:r>
              <a:rPr lang="en-US" sz="1900" dirty="0">
                <a:solidFill>
                  <a:srgbClr val="FF0000"/>
                </a:solidFill>
              </a:rPr>
              <a:t>(b</a:t>
            </a:r>
            <a:r>
              <a:rPr lang="en-US" sz="1900" dirty="0" smtClean="0">
                <a:solidFill>
                  <a:srgbClr val="FF0000"/>
                </a:solidFill>
              </a:rPr>
              <a:t>)	Identify </a:t>
            </a:r>
            <a:r>
              <a:rPr lang="en-US" sz="1900" dirty="0">
                <a:solidFill>
                  <a:srgbClr val="FF0000"/>
                </a:solidFill>
              </a:rPr>
              <a:t>two payment methods which Vaso could use when checking out of the hotel.</a:t>
            </a:r>
          </a:p>
          <a:p>
            <a:pPr marL="342900" indent="-342900">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_________________________________________________________________________________________________________________________________________________________________________________</a:t>
            </a:r>
            <a:endParaRPr lang="en-US" sz="1900" dirty="0">
              <a:solidFill>
                <a:srgbClr val="FF0000"/>
              </a:solidFill>
            </a:endParaRPr>
          </a:p>
          <a:p>
            <a:pPr marL="342900" indent="-342900">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 [</a:t>
            </a:r>
            <a:r>
              <a:rPr lang="en-US" sz="1900" dirty="0">
                <a:solidFill>
                  <a:srgbClr val="FF0000"/>
                </a:solidFill>
              </a:rPr>
              <a:t>2]</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 – Examination </a:t>
            </a:r>
            <a:r>
              <a:rPr lang="en-US" sz="3200" dirty="0" err="1" smtClean="0"/>
              <a:t>Questins</a:t>
            </a:r>
            <a:r>
              <a:rPr lang="en-US" sz="3200" dirty="0" smtClean="0"/>
              <a:t> - 2016</a:t>
            </a:r>
            <a:endParaRPr lang="en-US" sz="3200" dirty="0"/>
          </a:p>
        </p:txBody>
      </p:sp>
    </p:spTree>
    <p:extLst>
      <p:ext uri="{BB962C8B-B14F-4D97-AF65-F5344CB8AC3E}">
        <p14:creationId xmlns:p14="http://schemas.microsoft.com/office/powerpoint/2010/main" val="1801656265"/>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831818"/>
          </a:xfrm>
          <a:prstGeom prst="rect">
            <a:avLst/>
          </a:prstGeom>
        </p:spPr>
        <p:txBody>
          <a:bodyPr wrap="square">
            <a:spAutoFit/>
          </a:bodyPr>
          <a:lstStyle/>
          <a:p>
            <a:pPr>
              <a:spcAft>
                <a:spcPts val="600"/>
              </a:spcAft>
              <a:buClr>
                <a:srgbClr val="00B050"/>
              </a:buClr>
            </a:pPr>
            <a:r>
              <a:rPr lang="en-US" sz="1900" dirty="0" smtClean="0">
                <a:solidFill>
                  <a:srgbClr val="FF0000"/>
                </a:solidFill>
              </a:rPr>
              <a:t>Using </a:t>
            </a:r>
            <a:r>
              <a:rPr lang="en-US" sz="1900" dirty="0">
                <a:solidFill>
                  <a:srgbClr val="FF0000"/>
                </a:solidFill>
              </a:rPr>
              <a:t>the </a:t>
            </a:r>
            <a:r>
              <a:rPr lang="en-US" sz="1900" dirty="0" smtClean="0">
                <a:solidFill>
                  <a:srgbClr val="FF0000"/>
                </a:solidFill>
              </a:rPr>
              <a:t>information </a:t>
            </a:r>
            <a:r>
              <a:rPr lang="en-US" sz="1900" dirty="0">
                <a:solidFill>
                  <a:srgbClr val="FF0000"/>
                </a:solidFill>
              </a:rPr>
              <a:t>in Text 3, write a letter to Joanna Bryce to thank </a:t>
            </a:r>
            <a:r>
              <a:rPr lang="en-US" sz="1900" dirty="0" smtClean="0">
                <a:solidFill>
                  <a:srgbClr val="FF0000"/>
                </a:solidFill>
              </a:rPr>
              <a:t>her, and </a:t>
            </a:r>
            <a:r>
              <a:rPr lang="en-US" sz="1900" dirty="0">
                <a:solidFill>
                  <a:srgbClr val="FF0000"/>
                </a:solidFill>
              </a:rPr>
              <a:t>her </a:t>
            </a:r>
            <a:r>
              <a:rPr lang="en-US" sz="1900" dirty="0" smtClean="0">
                <a:solidFill>
                  <a:srgbClr val="FF0000"/>
                </a:solidFill>
              </a:rPr>
              <a:t>company, for </a:t>
            </a:r>
            <a:r>
              <a:rPr lang="en-US" sz="1900" dirty="0">
                <a:solidFill>
                  <a:srgbClr val="FF0000"/>
                </a:solidFill>
              </a:rPr>
              <a:t>their hospitality and initial order. Invite Joanna to </a:t>
            </a:r>
            <a:r>
              <a:rPr lang="en-US" sz="1900" dirty="0" smtClean="0">
                <a:solidFill>
                  <a:srgbClr val="FF0000"/>
                </a:solidFill>
              </a:rPr>
              <a:t>come over </a:t>
            </a:r>
            <a:r>
              <a:rPr lang="en-US" sz="1900" dirty="0">
                <a:solidFill>
                  <a:srgbClr val="FF0000"/>
                </a:solidFill>
              </a:rPr>
              <a:t>to the UK </a:t>
            </a:r>
            <a:r>
              <a:rPr lang="en-US" sz="1900" dirty="0" smtClean="0">
                <a:solidFill>
                  <a:srgbClr val="FF0000"/>
                </a:solidFill>
              </a:rPr>
              <a:t>to </a:t>
            </a:r>
            <a:r>
              <a:rPr lang="en-US" sz="1900" dirty="0">
                <a:solidFill>
                  <a:srgbClr val="FF0000"/>
                </a:solidFill>
              </a:rPr>
              <a:t>attend Medico plc’s tenth medical research conference </a:t>
            </a:r>
            <a:r>
              <a:rPr lang="en-US" sz="1900" dirty="0" smtClean="0">
                <a:solidFill>
                  <a:srgbClr val="FF0000"/>
                </a:solidFill>
              </a:rPr>
              <a:t>at Medico </a:t>
            </a:r>
            <a:r>
              <a:rPr lang="en-US" sz="1900" dirty="0">
                <a:solidFill>
                  <a:srgbClr val="FF0000"/>
                </a:solidFill>
              </a:rPr>
              <a:t>plc’s expense. Ensure that your letter encourages a long </a:t>
            </a:r>
            <a:r>
              <a:rPr lang="en-US" sz="1900" dirty="0" smtClean="0">
                <a:solidFill>
                  <a:srgbClr val="FF0000"/>
                </a:solidFill>
              </a:rPr>
              <a:t>term, positive </a:t>
            </a:r>
            <a:r>
              <a:rPr lang="en-US" sz="1900" dirty="0">
                <a:solidFill>
                  <a:srgbClr val="FF0000"/>
                </a:solidFill>
              </a:rPr>
              <a:t>working relationship with Pharmacol Inc</a:t>
            </a:r>
            <a:r>
              <a:rPr lang="en-US" sz="1900" dirty="0" smtClean="0">
                <a:solidFill>
                  <a:srgbClr val="FF0000"/>
                </a:solidFill>
              </a:rPr>
              <a:t>.</a:t>
            </a:r>
          </a:p>
          <a:p>
            <a:pPr marL="534988" indent="-534988">
              <a:spcAft>
                <a:spcPts val="600"/>
              </a:spcAft>
              <a:buClr>
                <a:srgbClr val="00B050"/>
              </a:buClr>
            </a:pPr>
            <a:r>
              <a:rPr lang="en-US" sz="1900" dirty="0">
                <a:solidFill>
                  <a:srgbClr val="FF0000"/>
                </a:solidFill>
              </a:rPr>
              <a:t>(ii) </a:t>
            </a:r>
            <a:r>
              <a:rPr lang="en-US" sz="1900" dirty="0" smtClean="0">
                <a:solidFill>
                  <a:srgbClr val="FF0000"/>
                </a:solidFill>
              </a:rPr>
              <a:t>	State </a:t>
            </a:r>
            <a:r>
              <a:rPr lang="en-US" sz="1900" dirty="0">
                <a:solidFill>
                  <a:srgbClr val="FF0000"/>
                </a:solidFill>
              </a:rPr>
              <a:t>two reasons why the letter needs to be carefully checked for errors.</a:t>
            </a:r>
          </a:p>
          <a:p>
            <a:pPr marL="534988" indent="-534988">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______________________________________________________________________________________________________________________________________________________________________________</a:t>
            </a:r>
            <a:endParaRPr lang="en-US" sz="1900" dirty="0">
              <a:solidFill>
                <a:srgbClr val="FF0000"/>
              </a:solidFill>
            </a:endParaRPr>
          </a:p>
          <a:p>
            <a:pPr marL="534988" indent="-534988">
              <a:spcAft>
                <a:spcPts val="600"/>
              </a:spcAft>
              <a:buClr>
                <a:srgbClr val="00B050"/>
              </a:buClr>
              <a:buFont typeface="+mj-lt"/>
              <a:buAutoNum type="arabicPeriod"/>
            </a:pPr>
            <a:r>
              <a:rPr lang="en-US" sz="1900" dirty="0" smtClean="0">
                <a:solidFill>
                  <a:srgbClr val="FF0000"/>
                </a:solidFill>
              </a:rPr>
              <a:t>___________________________________________________________________________________________________________________________________________________________________________ [</a:t>
            </a:r>
            <a:r>
              <a:rPr lang="en-US" sz="1900" dirty="0">
                <a:solidFill>
                  <a:srgbClr val="FF0000"/>
                </a:solidFill>
              </a:rPr>
              <a:t>2]</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 – Examination </a:t>
            </a:r>
            <a:r>
              <a:rPr lang="en-US" sz="3200" dirty="0" err="1" smtClean="0"/>
              <a:t>Questins</a:t>
            </a:r>
            <a:r>
              <a:rPr lang="en-US" sz="3200" dirty="0" smtClean="0"/>
              <a:t> - 2016</a:t>
            </a:r>
            <a:endParaRPr lang="en-US" sz="3200" dirty="0"/>
          </a:p>
        </p:txBody>
      </p:sp>
    </p:spTree>
    <p:extLst>
      <p:ext uri="{BB962C8B-B14F-4D97-AF65-F5344CB8AC3E}">
        <p14:creationId xmlns:p14="http://schemas.microsoft.com/office/powerpoint/2010/main" val="1602375806"/>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2</a:t>
            </a:r>
            <a:r>
              <a:rPr lang="en-US" sz="2800" dirty="0" smtClean="0"/>
              <a:t>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018688236"/>
              </p:ext>
            </p:extLst>
          </p:nvPr>
        </p:nvGraphicFramePr>
        <p:xfrm>
          <a:off x="323528" y="1124744"/>
          <a:ext cx="8424935" cy="5433060"/>
        </p:xfrm>
        <a:graphic>
          <a:graphicData uri="http://schemas.openxmlformats.org/drawingml/2006/table">
            <a:tbl>
              <a:tblPr firstRow="1" bandRow="1">
                <a:tableStyleId>{9D7B26C5-4107-4FEC-AEDC-1716B250A1EF}</a:tableStyleId>
              </a:tblPr>
              <a:tblGrid>
                <a:gridCol w="432048"/>
                <a:gridCol w="576064"/>
                <a:gridCol w="576064"/>
                <a:gridCol w="5976664"/>
                <a:gridCol w="864095"/>
              </a:tblGrid>
              <a:tr h="288032">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(a)</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a:t>
                      </a:r>
                      <a:r>
                        <a:rPr lang="en-GB" sz="1500" dirty="0" err="1" smtClean="0">
                          <a:latin typeface="Arial" panose="020B0604020202020204" pitchFamily="34" charset="0"/>
                          <a:cs typeface="Arial" panose="020B0604020202020204" pitchFamily="34" charset="0"/>
                        </a:rPr>
                        <a:t>i</a:t>
                      </a:r>
                      <a:r>
                        <a:rPr lang="en-GB" sz="1500" dirty="0" smtClean="0">
                          <a:latin typeface="Arial" panose="020B0604020202020204" pitchFamily="34" charset="0"/>
                          <a:cs typeface="Arial" panose="020B0604020202020204" pitchFamily="34" charset="0"/>
                        </a:rPr>
                        <a:t>)</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500" dirty="0" smtClean="0">
                          <a:latin typeface="Arial" panose="020B0604020202020204" pitchFamily="34" charset="0"/>
                          <a:cs typeface="Arial" panose="020B0604020202020204" pitchFamily="34" charset="0"/>
                        </a:rPr>
                        <a:t>Name (Vaso Singh), company (Medico plc), room number (147) and</a:t>
                      </a:r>
                    </a:p>
                    <a:p>
                      <a:pPr>
                        <a:spcAft>
                          <a:spcPts val="300"/>
                        </a:spcAft>
                      </a:pPr>
                      <a:r>
                        <a:rPr lang="en-US" sz="1500" dirty="0" smtClean="0">
                          <a:latin typeface="Arial" panose="020B0604020202020204" pitchFamily="34" charset="0"/>
                          <a:cs typeface="Arial" panose="020B0604020202020204" pitchFamily="34" charset="0"/>
                        </a:rPr>
                        <a:t>payment method (charge to room) - all completed correctly (1)</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Required: 4 copies of 3 documents (1)</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Special instructions: diagonal stapling in top left corner (1) required by</a:t>
                      </a:r>
                      <a:r>
                        <a:rPr lang="en-US" sz="1500" baseline="0" dirty="0" smtClean="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rPr>
                        <a:t>11am (1)</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Paper colour: cream; collate, staple, back-to-back ticked (hole punch,</a:t>
                      </a:r>
                      <a:r>
                        <a:rPr lang="en-US" sz="1500" baseline="0" dirty="0" smtClean="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rPr>
                        <a:t>single-sided not ticked) - all correct (1)</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Total number of sides: 192 (1)</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Total cost: $38.40 (1) OFR.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6</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(a)</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(ii)</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Reponses include:</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cheaper than single-sided (20c per page rather than 25c per page, saves</a:t>
                      </a:r>
                      <a:r>
                        <a:rPr lang="en-US" sz="1500" baseline="0" dirty="0" smtClean="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rPr>
                        <a:t>$9.60)</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environmentally friendly/less paper used</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documents less bulky/easier to handle.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Responses include:</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Debit card</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Cheque</a:t>
                      </a:r>
                      <a:r>
                        <a:rPr lang="en-US" sz="1500" baseline="0" dirty="0" smtClean="0">
                          <a:latin typeface="Arial" panose="020B0604020202020204" pitchFamily="34" charset="0"/>
                          <a:cs typeface="Arial" panose="020B0604020202020204" pitchFamily="34" charset="0"/>
                        </a:rPr>
                        <a:t> or </a:t>
                      </a:r>
                      <a:r>
                        <a:rPr lang="en-US" sz="1500" dirty="0" smtClean="0">
                          <a:latin typeface="Arial" panose="020B0604020202020204" pitchFamily="34" charset="0"/>
                          <a:cs typeface="Arial" panose="020B0604020202020204" pitchFamily="34" charset="0"/>
                        </a:rPr>
                        <a:t>cash</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Cash </a:t>
                      </a:r>
                      <a:r>
                        <a:rPr lang="en-US" sz="1500" dirty="0" err="1" smtClean="0">
                          <a:latin typeface="Arial" panose="020B0604020202020204" pitchFamily="34" charset="0"/>
                          <a:cs typeface="Arial" panose="020B0604020202020204" pitchFamily="34" charset="0"/>
                        </a:rPr>
                        <a:t>traveller’s</a:t>
                      </a:r>
                      <a:r>
                        <a:rPr lang="en-US" sz="1500" dirty="0" smtClean="0">
                          <a:latin typeface="Arial" panose="020B0604020202020204" pitchFamily="34" charset="0"/>
                          <a:cs typeface="Arial" panose="020B0604020202020204" pitchFamily="34" charset="0"/>
                        </a:rPr>
                        <a:t> cheques</a:t>
                      </a:r>
                    </a:p>
                    <a:p>
                      <a:pPr marL="534988"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Digital/mobile payment methods.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5669227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2</a:t>
            </a:r>
            <a:r>
              <a:rPr lang="en-US" sz="2800" dirty="0" smtClean="0"/>
              <a:t>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785424520"/>
              </p:ext>
            </p:extLst>
          </p:nvPr>
        </p:nvGraphicFramePr>
        <p:xfrm>
          <a:off x="323528" y="1124744"/>
          <a:ext cx="8424935" cy="3154680"/>
        </p:xfrm>
        <a:graphic>
          <a:graphicData uri="http://schemas.openxmlformats.org/drawingml/2006/table">
            <a:tbl>
              <a:tblPr firstRow="1" bandRow="1">
                <a:tableStyleId>{9D7B26C5-4107-4FEC-AEDC-1716B250A1EF}</a:tableStyleId>
              </a:tblPr>
              <a:tblGrid>
                <a:gridCol w="432048"/>
                <a:gridCol w="576064"/>
                <a:gridCol w="576064"/>
                <a:gridCol w="5760640"/>
                <a:gridCol w="1080119"/>
              </a:tblGrid>
              <a:tr h="288032">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3</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(a)</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(ii)</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2000" dirty="0" smtClean="0">
                          <a:latin typeface="Arial" panose="020B0604020202020204" pitchFamily="34" charset="0"/>
                          <a:cs typeface="Arial" panose="020B0604020202020204" pitchFamily="34" charset="0"/>
                        </a:rPr>
                        <a:t>Responses include:</a:t>
                      </a:r>
                    </a:p>
                    <a:p>
                      <a:pPr marL="620713"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to enhance corporate image</a:t>
                      </a:r>
                    </a:p>
                    <a:p>
                      <a:pPr marL="620713"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to protect reputation</a:t>
                      </a:r>
                    </a:p>
                    <a:p>
                      <a:pPr marL="620713"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to look professionalism</a:t>
                      </a:r>
                    </a:p>
                    <a:p>
                      <a:pPr marL="620713"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to avoid giving incorrect details</a:t>
                      </a:r>
                    </a:p>
                    <a:p>
                      <a:pPr marL="620713"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to avoid causing offence</a:t>
                      </a:r>
                    </a:p>
                    <a:p>
                      <a:pPr marL="620713" indent="-2857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to ensure it is delivered to the correct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6</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5901449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046988"/>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3200" dirty="0"/>
              <a:t>Each learning outcome in this unit has been given a percentage weighting. This reflects the size and demand of the content you need to cover and </a:t>
            </a:r>
            <a:r>
              <a:rPr lang="en-US" sz="3200" dirty="0" smtClean="0"/>
              <a:t>its contribution </a:t>
            </a:r>
            <a:r>
              <a:rPr lang="en-US" sz="32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graphicFrame>
        <p:nvGraphicFramePr>
          <p:cNvPr id="3" name="Table 2"/>
          <p:cNvGraphicFramePr>
            <a:graphicFrameLocks noGrp="1"/>
          </p:cNvGraphicFramePr>
          <p:nvPr>
            <p:extLst/>
          </p:nvPr>
        </p:nvGraphicFramePr>
        <p:xfrm>
          <a:off x="467544" y="4509120"/>
          <a:ext cx="8136904" cy="1997551"/>
        </p:xfrm>
        <a:graphic>
          <a:graphicData uri="http://schemas.openxmlformats.org/drawingml/2006/table">
            <a:tbl>
              <a:tblPr firstRow="1" bandRow="1">
                <a:tableStyleId>{3B4B98B0-60AC-42C2-AFA5-B58CD77FA1E5}</a:tableStyleId>
              </a:tblPr>
              <a:tblGrid>
                <a:gridCol w="4068452"/>
                <a:gridCol w="4068452"/>
              </a:tblGrid>
              <a:tr h="412591">
                <a:tc>
                  <a:txBody>
                    <a:bodyPr/>
                    <a:lstStyle/>
                    <a:p>
                      <a:pPr algn="ctr"/>
                      <a:r>
                        <a:rPr lang="en-GB" sz="2000" b="1" dirty="0" smtClean="0">
                          <a:solidFill>
                            <a:srgbClr val="000000"/>
                          </a:solidFill>
                          <a:latin typeface="Arial" panose="020B0604020202020204" pitchFamily="34" charset="0"/>
                        </a:rPr>
                        <a:t>LO1 </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 </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LO2</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8-25%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LO3</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000" b="1" dirty="0" smtClean="0">
                          <a:solidFill>
                            <a:srgbClr val="000000"/>
                          </a:solidFill>
                          <a:latin typeface="Arial" panose="020B0604020202020204" pitchFamily="34" charset="0"/>
                        </a:rPr>
                        <a:t>LO4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10-34%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10-34%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734900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339903693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768753" cy="5850832"/>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530" dirty="0" smtClean="0"/>
              <a:t>In all businesses there is paperwork, whether this is on paper or purely digital does not matter but forms need filling, filing and accessing for all sorts of reasons. In the exam you will be expected to name and describe these or you will be asked to make one.</a:t>
            </a:r>
          </a:p>
          <a:p>
            <a:pPr marL="342900" indent="-342900">
              <a:spcAft>
                <a:spcPts val="600"/>
              </a:spcAft>
              <a:buClr>
                <a:srgbClr val="00B050"/>
              </a:buClr>
              <a:buFont typeface="Wingdings 3" panose="05040102010807070707" pitchFamily="18" charset="2"/>
              <a:buChar char=""/>
            </a:pPr>
            <a:r>
              <a:rPr lang="en-US" sz="1530" dirty="0" smtClean="0"/>
              <a:t>There are three kinds you will need to be aware of, what they are and what they look like.</a:t>
            </a:r>
            <a:endParaRPr lang="en-US" sz="1530" dirty="0"/>
          </a:p>
          <a:p>
            <a:pPr marL="342900" indent="-342900">
              <a:spcAft>
                <a:spcPts val="600"/>
              </a:spcAft>
              <a:buClr>
                <a:srgbClr val="00B050"/>
              </a:buClr>
              <a:buFont typeface="Wingdings 3" panose="05040102010807070707" pitchFamily="18" charset="2"/>
              <a:buChar char=""/>
            </a:pPr>
            <a:r>
              <a:rPr lang="en-US" sz="1530" b="1" dirty="0" smtClean="0"/>
              <a:t>Transaction documents – </a:t>
            </a:r>
            <a:r>
              <a:rPr lang="en-US" sz="1530" dirty="0" smtClean="0"/>
              <a:t>These are drawn up by companies in order to pay for or get something from another company. They are stored on record in order to check against taxes, the balance sheet and cash flow documents. These include:</a:t>
            </a:r>
            <a:endParaRPr lang="en-US" sz="1530" dirty="0"/>
          </a:p>
          <a:p>
            <a:pPr marL="631825" indent="-271463">
              <a:spcAft>
                <a:spcPts val="600"/>
              </a:spcAft>
              <a:buClr>
                <a:srgbClr val="00B050"/>
              </a:buClr>
              <a:buFont typeface="Wingdings 3" panose="05040102010807070707" pitchFamily="18" charset="2"/>
              <a:buChar char=""/>
            </a:pPr>
            <a:r>
              <a:rPr lang="en-US" sz="1530" b="1" dirty="0" smtClean="0"/>
              <a:t>Purchase order</a:t>
            </a:r>
            <a:r>
              <a:rPr lang="en-US" sz="1530" dirty="0" smtClean="0"/>
              <a:t> – This is a document drawn up in order to process the purchase of something for the company. For each business this will be different, e.g. a school will buy books, the document will be sent to finance, finance will check with the bank to verify the funds, the document will be processed and then signed before being sent through. </a:t>
            </a:r>
          </a:p>
          <a:p>
            <a:pPr marL="631825" indent="-271463">
              <a:spcAft>
                <a:spcPts val="600"/>
              </a:spcAft>
              <a:buClr>
                <a:srgbClr val="00B050"/>
              </a:buClr>
              <a:buFont typeface="Wingdings 3" panose="05040102010807070707" pitchFamily="18" charset="2"/>
              <a:buChar char=""/>
            </a:pPr>
            <a:r>
              <a:rPr lang="en-US" sz="1530" b="1" dirty="0" smtClean="0"/>
              <a:t>Invoice</a:t>
            </a:r>
            <a:r>
              <a:rPr lang="en-US" sz="1530" dirty="0" smtClean="0"/>
              <a:t> – The receipt for goods purchased, usually contains all the relevant details such as price, tax, item number, date or purchase and company details. All these items are there for a reason and again this is stored away for use against the cash flow statement and balance sheet. Some companies also use these to claim back the tax on items, just as customers use them in case the goods need to be returned.</a:t>
            </a:r>
            <a:endParaRPr lang="en-US" sz="1530" dirty="0"/>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65362158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9393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805066" cy="5786199"/>
          </a:xfrm>
          <a:prstGeom prst="rect">
            <a:avLst/>
          </a:prstGeom>
        </p:spPr>
        <p:txBody>
          <a:bodyPr wrap="square">
            <a:spAutoFit/>
          </a:bodyPr>
          <a:lstStyle/>
          <a:p>
            <a:pPr marL="271463" indent="-271463">
              <a:spcAft>
                <a:spcPts val="600"/>
              </a:spcAft>
              <a:buClr>
                <a:srgbClr val="00B050"/>
              </a:buClr>
              <a:buFont typeface="Wingdings 3" panose="05040102010807070707" pitchFamily="18" charset="2"/>
              <a:buChar char=""/>
            </a:pPr>
            <a:r>
              <a:rPr lang="en-US" b="1" dirty="0" smtClean="0"/>
              <a:t>Credit </a:t>
            </a:r>
            <a:r>
              <a:rPr lang="en-US" b="1" dirty="0"/>
              <a:t>note </a:t>
            </a:r>
            <a:r>
              <a:rPr lang="en-US" dirty="0" smtClean="0"/>
              <a:t>– This is a note given to a company in lieu of payment. It gives the bearer the right to purchase on credit to the sum of money on the note and can be given in case of payment being late or as a gift to increase future sales. An example would be a builders firm receiving a credit note in lieu of money to build, so the work gets done, the build is complete and the money is then returned. Details will include amount, date written and shops that will take the note.</a:t>
            </a:r>
            <a:endParaRPr lang="en-US" dirty="0"/>
          </a:p>
          <a:p>
            <a:pPr marL="271463" indent="-271463">
              <a:spcAft>
                <a:spcPts val="600"/>
              </a:spcAft>
              <a:buClr>
                <a:srgbClr val="00B050"/>
              </a:buClr>
              <a:buFont typeface="Wingdings 3" panose="05040102010807070707" pitchFamily="18" charset="2"/>
              <a:buChar char=""/>
            </a:pPr>
            <a:r>
              <a:rPr lang="en-US" b="1" dirty="0" smtClean="0"/>
              <a:t>Statement </a:t>
            </a:r>
            <a:r>
              <a:rPr lang="en-US" b="1" dirty="0"/>
              <a:t>of account </a:t>
            </a:r>
            <a:r>
              <a:rPr lang="en-US" dirty="0" smtClean="0"/>
              <a:t>– In accountancy terms a statement of account is a record of how much money is currently in the bank account for companies to sue that includes current and previous purchases that have been processed up to that point. An example is the current statement of account of the school which is used to pay for current needs such as books and bills. This is rarely in Paper form as it is live and changes as each order is processed.</a:t>
            </a:r>
          </a:p>
          <a:p>
            <a:pPr marL="271463" indent="-271463">
              <a:spcAft>
                <a:spcPts val="600"/>
              </a:spcAft>
              <a:buClr>
                <a:srgbClr val="00B050"/>
              </a:buClr>
              <a:buFont typeface="Wingdings 3" panose="05040102010807070707" pitchFamily="18" charset="2"/>
              <a:buChar char=""/>
            </a:pPr>
            <a:r>
              <a:rPr lang="en-US" b="1" dirty="0" smtClean="0">
                <a:solidFill>
                  <a:srgbClr val="FF0000"/>
                </a:solidFill>
              </a:rPr>
              <a:t>Task 3.1 </a:t>
            </a:r>
            <a:r>
              <a:rPr lang="en-US" dirty="0" smtClean="0">
                <a:solidFill>
                  <a:srgbClr val="FF0000"/>
                </a:solidFill>
              </a:rPr>
              <a:t>– For your school, name and describe 10 assets that would be on the current account for the September to October period and explain how these might be different for the period June and July.</a:t>
            </a:r>
          </a:p>
        </p:txBody>
      </p:sp>
      <p:sp>
        <p:nvSpPr>
          <p:cNvPr id="14" name="Title 2"/>
          <p:cNvSpPr>
            <a:spLocks noGrp="1"/>
          </p:cNvSpPr>
          <p:nvPr>
            <p:ph type="title"/>
          </p:nvPr>
        </p:nvSpPr>
        <p:spPr>
          <a:xfrm>
            <a:off x="70266" y="72008"/>
            <a:ext cx="8859452" cy="548680"/>
          </a:xfrm>
        </p:spPr>
        <p:txBody>
          <a:bodyPr>
            <a:noAutofit/>
          </a:bodyPr>
          <a:lstStyle/>
          <a:p>
            <a:r>
              <a:rPr lang="en-US" sz="2400" dirty="0"/>
              <a:t>3.1 </a:t>
            </a:r>
            <a:r>
              <a:rPr lang="en-US" sz="2400" dirty="0" smtClean="0"/>
              <a:t>- Purpose</a:t>
            </a:r>
            <a:r>
              <a:rPr lang="en-US" sz="2400" dirty="0"/>
              <a:t>, </a:t>
            </a:r>
            <a:r>
              <a:rPr lang="en-US" sz="2400" dirty="0" smtClean="0"/>
              <a:t>Interpretation </a:t>
            </a:r>
            <a:r>
              <a:rPr lang="en-US" sz="2400" dirty="0"/>
              <a:t>and </a:t>
            </a:r>
            <a:r>
              <a:rPr lang="en-US" sz="2400" dirty="0" smtClean="0"/>
              <a:t>Completion </a:t>
            </a:r>
            <a:r>
              <a:rPr lang="en-US" sz="2400" dirty="0"/>
              <a:t>of </a:t>
            </a:r>
            <a:r>
              <a:rPr lang="en-US" sz="2400" dirty="0" smtClean="0"/>
              <a:t>Business Documents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65362158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441983">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Your school and the levels of management and titles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Who a teacher can complain to without it affecting their job.</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Where Unions are placed in the Span of Control.</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Where your parents are within their company structure and the levels of decisions they can make.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1000620"/>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openxmlformats.org/package/2006/metadata/core-properties"/>
    <ds:schemaRef ds:uri="http://www.w3.org/XML/1998/namespace"/>
    <ds:schemaRef ds:uri="http://schemas.microsoft.com/office/2006/documentManagement/types"/>
    <ds:schemaRef ds:uri="http://purl.org/dc/terms/"/>
    <ds:schemaRef ds:uri="http://purl.org/dc/elements/1.1/"/>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51589</TotalTime>
  <Words>5119</Words>
  <Application>Microsoft Office PowerPoint</Application>
  <PresentationFormat>On-screen Show (4:3)</PresentationFormat>
  <Paragraphs>511</Paragraphs>
  <Slides>40</Slides>
  <Notes>40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Arial Unicode MS</vt:lpstr>
      <vt:lpstr>Arial</vt:lpstr>
      <vt:lpstr>Calibri</vt:lpstr>
      <vt:lpstr>Lucida Sans Unicode</vt:lpstr>
      <vt:lpstr>Segoe UI</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Unit 01 – Learning Outcome (LO) Weightings</vt:lpstr>
      <vt:lpstr>3.1 - Purpose, Interpretation and Completion of Business Documents</vt:lpstr>
      <vt:lpstr>3.1 - Purpose, Interpretation and Completion of Business Documents</vt:lpstr>
      <vt:lpstr>3.1 - Purpose, Interpretation and Completion of Business Documents</vt:lpstr>
      <vt:lpstr>3.1 - Purpose, Interpretation and Completion of Business Documents</vt:lpstr>
      <vt:lpstr>3.1 - Purpose, Interpretation and Completion of Business Documents</vt:lpstr>
      <vt:lpstr>3.1 - Purpose, Interpretation and Completion of Business Documents</vt:lpstr>
      <vt:lpstr>3.1 - Purpose, Interpretation and Completion of Business Documents</vt:lpstr>
      <vt:lpstr>3.1 - Purpose, Interpretation and Completion of Business Documents</vt:lpstr>
      <vt:lpstr>3.1 - Purpose, Interpretation and Completion of Business Documents</vt:lpstr>
      <vt:lpstr>3.2 - Purpose and Interpretation of other Business Documents</vt:lpstr>
      <vt:lpstr>3.2 - Purpose and Interpretation of other Business Documents</vt:lpstr>
      <vt:lpstr>3.2 – Variance Analysis</vt:lpstr>
      <vt:lpstr>3.2 – Using Budget to Manage Effectively</vt:lpstr>
      <vt:lpstr>3.2 – Variance Analysis</vt:lpstr>
      <vt:lpstr>3.2 - Purpose and Interpretation of other Business Documents</vt:lpstr>
      <vt:lpstr>3.2 - Purpose and Interpretation of other Business Documents</vt:lpstr>
      <vt:lpstr>3.2 - Purpose and Interpretation of other Business Documents</vt:lpstr>
      <vt:lpstr>3.2 - Purpose and Interpretation of other Business Documents</vt:lpstr>
      <vt:lpstr>3.3 - Making Payments and the A&amp;D of Payment Method</vt:lpstr>
      <vt:lpstr>3.3 - Making Payments and the A&amp;D of Payment Method</vt:lpstr>
      <vt:lpstr>3.3 - Making Payments and the A&amp;D of Payment Method</vt:lpstr>
      <vt:lpstr>3.3 - Making Payments and the A&amp;D of Payment Method</vt:lpstr>
      <vt:lpstr>3.3 - Making Payments and the A&amp;D of Payment Method</vt:lpstr>
      <vt:lpstr>3.4 - Purpose, completion and checking of meeting documentation</vt:lpstr>
      <vt:lpstr>3.4 - Purpose, completion and checking of meeting documentation</vt:lpstr>
      <vt:lpstr>3.4 - Purpose, completion and checking of meeting documentation</vt:lpstr>
      <vt:lpstr>3.4 - Purpose, completion and checking of meeting documentation</vt:lpstr>
      <vt:lpstr>3 – Examination Questions - 2016</vt:lpstr>
      <vt:lpstr>3 – Examination Questions - 2016</vt:lpstr>
      <vt:lpstr>3 – Examination Questins - 2016</vt:lpstr>
      <vt:lpstr>3 – Examination Questins - 2016</vt:lpstr>
      <vt:lpstr>2 – Exam Questions – 2016 – Markscheme Answers</vt:lpstr>
      <vt:lpstr>2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02 - LO1 - Cambridge Technicals</dc:title>
  <dc:subject>eBusiness</dc:subject>
  <dc:creator>Enderoth</dc:creator>
  <cp:lastModifiedBy>Stephen Rafferty</cp:lastModifiedBy>
  <cp:revision>1631</cp:revision>
  <cp:lastPrinted>2014-01-22T18:25:48Z</cp:lastPrinted>
  <dcterms:created xsi:type="dcterms:W3CDTF">2008-03-12T11:01:44Z</dcterms:created>
  <dcterms:modified xsi:type="dcterms:W3CDTF">2017-07-02T19:02:01Z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